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31_3B8A72AB.xml" ContentType="application/vnd.ms-powerpoint.comments+xml"/>
  <Override PartName="/ppt/notesSlides/notesSlide22.xml" ContentType="application/vnd.openxmlformats-officedocument.presentationml.notesSlide+xml"/>
  <Override PartName="/ppt/comments/modernComment_1FB_BFFBEB1A.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modernComment_1F7_7030991D.xml" ContentType="application/vnd.ms-powerpoint.comments+xml"/>
  <Override PartName="/ppt/notesSlides/notesSlide64.xml" ContentType="application/vnd.openxmlformats-officedocument.presentationml.notesSlide+xml"/>
  <Override PartName="/ppt/comments/modernComment_1F8_678A2129.xml" ContentType="application/vnd.ms-powerpoint.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1"/>
  </p:notesMasterIdLst>
  <p:sldIdLst>
    <p:sldId id="256" r:id="rId2"/>
    <p:sldId id="304" r:id="rId3"/>
    <p:sldId id="509" r:id="rId4"/>
    <p:sldId id="340" r:id="rId5"/>
    <p:sldId id="319" r:id="rId6"/>
    <p:sldId id="510" r:id="rId7"/>
    <p:sldId id="410" r:id="rId8"/>
    <p:sldId id="428" r:id="rId9"/>
    <p:sldId id="511" r:id="rId10"/>
    <p:sldId id="323" r:id="rId11"/>
    <p:sldId id="320" r:id="rId12"/>
    <p:sldId id="324" r:id="rId13"/>
    <p:sldId id="325" r:id="rId14"/>
    <p:sldId id="343" r:id="rId15"/>
    <p:sldId id="512" r:id="rId16"/>
    <p:sldId id="342" r:id="rId17"/>
    <p:sldId id="344" r:id="rId18"/>
    <p:sldId id="321" r:id="rId19"/>
    <p:sldId id="513" r:id="rId20"/>
    <p:sldId id="514" r:id="rId21"/>
    <p:sldId id="326" r:id="rId22"/>
    <p:sldId id="305" r:id="rId23"/>
    <p:sldId id="507" r:id="rId24"/>
    <p:sldId id="327" r:id="rId25"/>
    <p:sldId id="520" r:id="rId26"/>
    <p:sldId id="515" r:id="rId27"/>
    <p:sldId id="516" r:id="rId28"/>
    <p:sldId id="517" r:id="rId29"/>
    <p:sldId id="518" r:id="rId30"/>
    <p:sldId id="519" r:id="rId31"/>
    <p:sldId id="521" r:id="rId32"/>
    <p:sldId id="522" r:id="rId33"/>
    <p:sldId id="437" r:id="rId34"/>
    <p:sldId id="361" r:id="rId35"/>
    <p:sldId id="406" r:id="rId36"/>
    <p:sldId id="353" r:id="rId37"/>
    <p:sldId id="354" r:id="rId38"/>
    <p:sldId id="359" r:id="rId39"/>
    <p:sldId id="523" r:id="rId40"/>
    <p:sldId id="524" r:id="rId41"/>
    <p:sldId id="328" r:id="rId42"/>
    <p:sldId id="345" r:id="rId43"/>
    <p:sldId id="408" r:id="rId44"/>
    <p:sldId id="355" r:id="rId45"/>
    <p:sldId id="356" r:id="rId46"/>
    <p:sldId id="357" r:id="rId47"/>
    <p:sldId id="438" r:id="rId48"/>
    <p:sldId id="447" r:id="rId49"/>
    <p:sldId id="358" r:id="rId50"/>
    <p:sldId id="448" r:id="rId51"/>
    <p:sldId id="453" r:id="rId52"/>
    <p:sldId id="454" r:id="rId53"/>
    <p:sldId id="360" r:id="rId54"/>
    <p:sldId id="449" r:id="rId55"/>
    <p:sldId id="364" r:id="rId56"/>
    <p:sldId id="322" r:id="rId57"/>
    <p:sldId id="501" r:id="rId58"/>
    <p:sldId id="490" r:id="rId59"/>
    <p:sldId id="492" r:id="rId60"/>
    <p:sldId id="493" r:id="rId61"/>
    <p:sldId id="419" r:id="rId62"/>
    <p:sldId id="494" r:id="rId63"/>
    <p:sldId id="502" r:id="rId64"/>
    <p:sldId id="503" r:id="rId65"/>
    <p:sldId id="504" r:id="rId66"/>
    <p:sldId id="505" r:id="rId67"/>
    <p:sldId id="506" r:id="rId68"/>
    <p:sldId id="333" r:id="rId69"/>
    <p:sldId id="415" r:id="rId70"/>
    <p:sldId id="367" r:id="rId71"/>
    <p:sldId id="368" r:id="rId72"/>
    <p:sldId id="370" r:id="rId73"/>
    <p:sldId id="440" r:id="rId74"/>
    <p:sldId id="392" r:id="rId75"/>
    <p:sldId id="369" r:id="rId76"/>
    <p:sldId id="394" r:id="rId77"/>
    <p:sldId id="371" r:id="rId78"/>
    <p:sldId id="372" r:id="rId79"/>
    <p:sldId id="393" r:id="rId80"/>
    <p:sldId id="395" r:id="rId81"/>
    <p:sldId id="443" r:id="rId82"/>
    <p:sldId id="380" r:id="rId83"/>
    <p:sldId id="347" r:id="rId84"/>
    <p:sldId id="349" r:id="rId85"/>
    <p:sldId id="497" r:id="rId86"/>
    <p:sldId id="498" r:id="rId87"/>
    <p:sldId id="464" r:id="rId88"/>
    <p:sldId id="463" r:id="rId89"/>
    <p:sldId id="499" r:id="rId90"/>
    <p:sldId id="500" r:id="rId91"/>
    <p:sldId id="466" r:id="rId92"/>
    <p:sldId id="397" r:id="rId93"/>
    <p:sldId id="460" r:id="rId94"/>
    <p:sldId id="398" r:id="rId95"/>
    <p:sldId id="399" r:id="rId96"/>
    <p:sldId id="400" r:id="rId97"/>
    <p:sldId id="401" r:id="rId98"/>
    <p:sldId id="412" r:id="rId99"/>
    <p:sldId id="375" r:id="rId100"/>
    <p:sldId id="508" r:id="rId101"/>
    <p:sldId id="374" r:id="rId102"/>
    <p:sldId id="462" r:id="rId103"/>
    <p:sldId id="381" r:id="rId104"/>
    <p:sldId id="382" r:id="rId105"/>
    <p:sldId id="383" r:id="rId106"/>
    <p:sldId id="389" r:id="rId107"/>
    <p:sldId id="404" r:id="rId108"/>
    <p:sldId id="411" r:id="rId109"/>
    <p:sldId id="402" r:id="rId110"/>
    <p:sldId id="407" r:id="rId111"/>
    <p:sldId id="409" r:id="rId112"/>
    <p:sldId id="418" r:id="rId113"/>
    <p:sldId id="495" r:id="rId114"/>
    <p:sldId id="420" r:id="rId115"/>
    <p:sldId id="421" r:id="rId116"/>
    <p:sldId id="423" r:id="rId117"/>
    <p:sldId id="424" r:id="rId118"/>
    <p:sldId id="425" r:id="rId119"/>
    <p:sldId id="461" r:id="rId120"/>
    <p:sldId id="474" r:id="rId121"/>
    <p:sldId id="489" r:id="rId122"/>
    <p:sldId id="376" r:id="rId123"/>
    <p:sldId id="439" r:id="rId124"/>
    <p:sldId id="455" r:id="rId125"/>
    <p:sldId id="442" r:id="rId126"/>
    <p:sldId id="470" r:id="rId127"/>
    <p:sldId id="484" r:id="rId128"/>
    <p:sldId id="471" r:id="rId129"/>
    <p:sldId id="485" r:id="rId130"/>
    <p:sldId id="450" r:id="rId131"/>
    <p:sldId id="456" r:id="rId132"/>
    <p:sldId id="472" r:id="rId133"/>
    <p:sldId id="486" r:id="rId134"/>
    <p:sldId id="403" r:id="rId135"/>
    <p:sldId id="468" r:id="rId136"/>
    <p:sldId id="467" r:id="rId137"/>
    <p:sldId id="473" r:id="rId138"/>
    <p:sldId id="487" r:id="rId139"/>
    <p:sldId id="451" r:id="rId140"/>
    <p:sldId id="458" r:id="rId141"/>
    <p:sldId id="457" r:id="rId142"/>
    <p:sldId id="478" r:id="rId143"/>
    <p:sldId id="488" r:id="rId144"/>
    <p:sldId id="452" r:id="rId145"/>
    <p:sldId id="459" r:id="rId146"/>
    <p:sldId id="417" r:id="rId147"/>
    <p:sldId id="479" r:id="rId148"/>
    <p:sldId id="444" r:id="rId149"/>
    <p:sldId id="280" r:id="rId1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5E8990-A441-5C1D-EADA-2C99563190AB}" name="Fraser Pollock" initials="FP" userId="S::fraser@hashicorp365.com::40cc904b-db78-48d0-9a27-5f1702e5a8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8"/>
    <p:restoredTop sz="72484"/>
  </p:normalViewPr>
  <p:slideViewPr>
    <p:cSldViewPr snapToGrid="0" snapToObjects="1">
      <p:cViewPr varScale="1">
        <p:scale>
          <a:sx n="70" d="100"/>
          <a:sy n="70" d="100"/>
        </p:scale>
        <p:origin x="152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31_3B8A72AB.xml><?xml version="1.0" encoding="utf-8"?>
<p188:cmLst xmlns:a="http://schemas.openxmlformats.org/drawingml/2006/main" xmlns:r="http://schemas.openxmlformats.org/officeDocument/2006/relationships" xmlns:p188="http://schemas.microsoft.com/office/powerpoint/2018/8/main">
  <p188:cm id="{AB7D315C-B20C-4B46-AAE0-53CC03B8B4CA}" authorId="{685E8990-A441-5C1D-EADA-2C99563190AB}" created="2022-02-09T15:39:00.801">
    <pc:sldMkLst xmlns:pc="http://schemas.microsoft.com/office/powerpoint/2013/main/command">
      <pc:docMk/>
      <pc:sldMk cId="998929067" sldId="305"/>
    </pc:sldMkLst>
    <p188:txBody>
      <a:bodyPr/>
      <a:lstStyle/>
      <a:p>
        <a:r>
          <a:rPr lang="en-US"/>
          <a:t>Information for features of TFC/TFE</a:t>
        </a:r>
      </a:p>
    </p188:txBody>
  </p188:cm>
</p188:cmLst>
</file>

<file path=ppt/comments/modernComment_1F7_7030991D.xml><?xml version="1.0" encoding="utf-8"?>
<p188:cmLst xmlns:a="http://schemas.openxmlformats.org/drawingml/2006/main" xmlns:r="http://schemas.openxmlformats.org/officeDocument/2006/relationships" xmlns:p188="http://schemas.microsoft.com/office/powerpoint/2018/8/main">
  <p188:cm id="{47B3A220-AE44-444E-AA91-532313318467}" authorId="{685E8990-A441-5C1D-EADA-2C99563190AB}" created="2022-02-09T20:25:46.668">
    <pc:sldMkLst xmlns:pc="http://schemas.microsoft.com/office/powerpoint/2013/main/command">
      <pc:docMk/>
      <pc:sldMk cId="1882233117" sldId="503"/>
    </pc:sldMkLst>
    <p188:txBody>
      <a:bodyPr/>
      <a:lstStyle/>
      <a:p>
        <a:r>
          <a:rPr lang="en-US"/>
          <a:t>To be deleted</a:t>
        </a:r>
      </a:p>
    </p188:txBody>
  </p188:cm>
</p188:cmLst>
</file>

<file path=ppt/comments/modernComment_1F8_678A2129.xml><?xml version="1.0" encoding="utf-8"?>
<p188:cmLst xmlns:a="http://schemas.openxmlformats.org/drawingml/2006/main" xmlns:r="http://schemas.openxmlformats.org/officeDocument/2006/relationships" xmlns:p188="http://schemas.microsoft.com/office/powerpoint/2018/8/main">
  <p188:cm id="{0559D7A0-7BFC-B64A-A432-303904667454}" authorId="{685E8990-A441-5C1D-EADA-2C99563190AB}" created="2022-02-09T20:26:00.144">
    <pc:sldMkLst xmlns:pc="http://schemas.microsoft.com/office/powerpoint/2013/main/command">
      <pc:docMk/>
      <pc:sldMk cId="1737105705" sldId="504"/>
    </pc:sldMkLst>
    <p188:txBody>
      <a:bodyPr/>
      <a:lstStyle/>
      <a:p>
        <a:r>
          <a:rPr lang="en-US"/>
          <a:t>To be deleted</a:t>
        </a:r>
      </a:p>
    </p188:txBody>
  </p188:cm>
</p188:cmLst>
</file>

<file path=ppt/comments/modernComment_1FB_BFFBEB1A.xml><?xml version="1.0" encoding="utf-8"?>
<p188:cmLst xmlns:a="http://schemas.openxmlformats.org/drawingml/2006/main" xmlns:r="http://schemas.openxmlformats.org/officeDocument/2006/relationships" xmlns:p188="http://schemas.microsoft.com/office/powerpoint/2018/8/main">
  <p188:cm id="{C06EA092-3985-3546-AA60-C683230EDDE0}" authorId="{685E8990-A441-5C1D-EADA-2C99563190AB}" created="2022-02-09T15:39:24.623">
    <pc:sldMkLst xmlns:pc="http://schemas.microsoft.com/office/powerpoint/2013/main/command">
      <pc:docMk/>
      <pc:sldMk cId="3220957978" sldId="507"/>
    </pc:sldMkLst>
    <p188:txBody>
      <a:bodyPr/>
      <a:lstStyle/>
      <a:p>
        <a:r>
          <a:rPr lang="en-US"/>
          <a:t>v2 overview</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www.terraform.io/docs/cloud/sentinel/import/tfplan-v2.html#import-overview"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s://www.terraform.io/docs/cloud/sentinel/import/tfplan-v2.html#the-resource_changes-collection" TargetMode="Externa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www.terraform.io/docs/cloud/sentinel/import/tfstate-v2.html#import-overview"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www.terraform.io/docs/cloud/sentinel/import/tfstate-v2.html#the-resources-colle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www.terraform.io/docs/cloud/sentinel/import/tfconfig-v2.html#import-overview" TargetMode="External"/><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v2.html#the-resources-collection" TargetMode="Externa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v4 workshop</a:t>
            </a:r>
          </a:p>
          <a:p>
            <a:pPr marL="285750" indent="-285750">
              <a:buSzPct val="100000"/>
              <a:buFont typeface="Arial" panose="020B0604020202020204" pitchFamily="34" charset="0"/>
              <a:buChar char="•"/>
              <a:defRPr sz="1400"/>
            </a:pPr>
            <a:r>
              <a:rPr lang="en-US" sz="2400" dirty="0"/>
              <a:t>You can follow along at https://storage.googleapis.com/instruqt-hashicorp-tracks/sentinel-shared/Sentinel-for-Terraform-v4.pptx</a:t>
            </a:r>
          </a:p>
          <a:p>
            <a:pPr marL="285750" indent="-285750">
              <a:buSzPct val="100000"/>
              <a:buFont typeface="Arial" panose="020B0604020202020204" pitchFamily="34" charset="0"/>
              <a:buChar char="•"/>
              <a:defRPr sz="1400"/>
            </a:pPr>
            <a:r>
              <a:rPr lang="en-US" sz="2400" dirty="0"/>
              <a:t>They should be used with these tracks:</a:t>
            </a:r>
          </a:p>
          <a:p>
            <a:pPr marL="285750" lvl="2" indent="-285750">
              <a:buSzPct val="100000"/>
              <a:buFont typeface="Arial" panose="020B0604020202020204" pitchFamily="34" charset="0"/>
              <a:buChar char="•"/>
              <a:defRPr sz="1400"/>
            </a:pPr>
            <a:r>
              <a:rPr lang="en-US" sz="2400" dirty="0"/>
              <a:t>Sentinel CLI Basics </a:t>
            </a:r>
          </a:p>
          <a:p>
            <a:pPr marL="285750" lvl="4" indent="-285750">
              <a:buSzPct val="100000"/>
              <a:buFont typeface="Arial" panose="020B0604020202020204" pitchFamily="34" charset="0"/>
              <a:buChar char="•"/>
              <a:defRPr sz="1400"/>
            </a:pPr>
            <a:r>
              <a:rPr lang="en-US" sz="2400" dirty="0"/>
              <a:t>Sentinel for Terraform v4</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where Sentinel is used in TFC and TFE.</a:t>
            </a:r>
          </a:p>
          <a:p>
            <a:pPr marL="342900" indent="-342900">
              <a:buFont typeface="Arial" panose="020B0604020202020204" pitchFamily="34" charset="0"/>
              <a:buChar char="•"/>
            </a:pPr>
            <a:r>
              <a:rPr lang="en-US" dirty="0"/>
              <a:t>It is run between the plan and the apply of a run.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cost estimates are enabled for a workspace, the Sentinel policies are checked after the cost estimates are collected.</a:t>
            </a:r>
          </a:p>
          <a:p>
            <a:pPr marL="342900" indent="-342900">
              <a:buFont typeface="Arial" panose="020B0604020202020204" pitchFamily="34" charset="0"/>
              <a:buChar char="•"/>
            </a:pPr>
            <a:r>
              <a:rPr lang="en-US" dirty="0"/>
              <a:t>"Arguments" are the inputs to Terraform resources and data sources.</a:t>
            </a:r>
          </a:p>
          <a:p>
            <a:pPr marL="342900" indent="-342900">
              <a:buFont typeface="Arial" panose="020B0604020202020204" pitchFamily="34" charset="0"/>
              <a:buChar char="•"/>
            </a:pPr>
            <a:r>
              <a:rPr lang="en-US" dirty="0"/>
              <a:t>Each resource and data source also exports certain attributes that are computed during the apply. These are called "exported attributes".</a:t>
            </a:r>
          </a:p>
          <a:p>
            <a:pPr marL="342900" indent="-342900">
              <a:buFont typeface="Arial" panose="020B0604020202020204" pitchFamily="34" charset="0"/>
              <a:buChar char="•"/>
            </a:pPr>
            <a:r>
              <a:rPr lang="en-US" dirty="0"/>
              <a:t>But since the arguments or a resource are also exported, it is common to use "attributes" to refer to the union of a resource's arguments and exported attributes.</a:t>
            </a:r>
          </a:p>
        </p:txBody>
      </p:sp>
    </p:spTree>
    <p:extLst>
      <p:ext uri="{BB962C8B-B14F-4D97-AF65-F5344CB8AC3E}">
        <p14:creationId xmlns:p14="http://schemas.microsoft.com/office/powerpoint/2010/main" val="42880109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21655455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json output from Sentinel policies can be viewed and filtered.</a:t>
            </a:r>
          </a:p>
        </p:txBody>
      </p:sp>
    </p:spTree>
    <p:extLst>
      <p:ext uri="{BB962C8B-B14F-4D97-AF65-F5344CB8AC3E}">
        <p14:creationId xmlns:p14="http://schemas.microsoft.com/office/powerpoint/2010/main" val="17345508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dirty="0"/>
          </a:p>
        </p:txBody>
      </p:sp>
    </p:spTree>
    <p:extLst>
      <p:ext uri="{BB962C8B-B14F-4D97-AF65-F5344CB8AC3E}">
        <p14:creationId xmlns:p14="http://schemas.microsoft.com/office/powerpoint/2010/main" val="23845179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a:p>
            <a:pPr marL="342900" indent="-342900">
              <a:buFont typeface="Arial" panose="020B0604020202020204" pitchFamily="34" charset="0"/>
              <a:buChar char="•"/>
            </a:pPr>
            <a:r>
              <a:rPr lang="en-US" dirty="0"/>
              <a:t>The third-generation common functions that start with 'filter" do this for you.</a:t>
            </a:r>
          </a:p>
          <a:p>
            <a:pPr marL="342900" indent="-342900">
              <a:buFont typeface="Arial" panose="020B0604020202020204" pitchFamily="34" charset="0"/>
              <a:buChar char="•"/>
            </a:pPr>
            <a:r>
              <a:rPr lang="en-US" dirty="0"/>
              <a:t>Default Sentinel output prior to Sentinel 0.17 also included TRUE/FALSE lines with line numbers, indicating whether rules and boolean expressions they evaluate were TRUE or FALSE. But this information was not really useful to people who violate the policies. In Sentinel 0.17, rules can return non-boolean data such as lists and maps and the default Sentinel output was changed to show the customer-provided outputs of their rules including the main rule.</a:t>
            </a:r>
          </a:p>
          <a:p>
            <a:pPr marL="342900" indent="-342900">
              <a:buFont typeface="Arial" panose="020B0604020202020204" pitchFamily="34" charset="0"/>
              <a:buChar char="•"/>
            </a:pPr>
            <a:r>
              <a:rPr lang="en-US" dirty="0"/>
              <a:t>Note, however, that some data is truncated when rules return complex data and the –json flag is not used.</a:t>
            </a:r>
          </a:p>
        </p:txBody>
      </p:sp>
    </p:spTree>
    <p:extLst>
      <p:ext uri="{BB962C8B-B14F-4D97-AF65-F5344CB8AC3E}">
        <p14:creationId xmlns:p14="http://schemas.microsoft.com/office/powerpoint/2010/main" val="23981478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x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`x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and higher)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is how Terraform works without Sentinel.</a:t>
            </a:r>
          </a:p>
        </p:txBody>
      </p:sp>
    </p:spTree>
    <p:extLst>
      <p:ext uri="{BB962C8B-B14F-4D97-AF65-F5344CB8AC3E}">
        <p14:creationId xmlns:p14="http://schemas.microsoft.com/office/powerpoint/2010/main" val="29167933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8699154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next 5 challenges of the Instruqt track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Sentinel for Terraform (v4) track</a:t>
            </a:r>
          </a:p>
        </p:txBody>
      </p:sp>
    </p:spTree>
    <p:extLst>
      <p:ext uri="{BB962C8B-B14F-4D97-AF65-F5344CB8AC3E}">
        <p14:creationId xmlns:p14="http://schemas.microsoft.com/office/powerpoint/2010/main" val="40007302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 open the links given in the notes in browser tabs outside of Instruqt.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information in them will help you complete the policies.</a:t>
            </a:r>
          </a:p>
        </p:txBody>
      </p:sp>
    </p:spTree>
    <p:extLst>
      <p:ext uri="{BB962C8B-B14F-4D97-AF65-F5344CB8AC3E}">
        <p14:creationId xmlns:p14="http://schemas.microsoft.com/office/powerpoint/2010/main" val="4359493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41030059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97607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9119219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037753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tfplan/v2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https://www.terraform.io/docs/cloud/sentinel/import/tfplan-v2.html#import-overview</a:t>
            </a:r>
            <a:r>
              <a:rPr lang="en-US" dirty="0"/>
              <a:t>.</a:t>
            </a:r>
          </a:p>
          <a:p>
            <a:pPr marL="342900" indent="-342900">
              <a:buFont typeface="Arial" panose="020B0604020202020204" pitchFamily="34" charset="0"/>
              <a:buChar char="•"/>
            </a:pPr>
            <a:r>
              <a:rPr lang="en-US" dirty="0"/>
              <a:t>What we want to focus on here is the organization of data exposed to the tfplan/v2 import for resources under the resource_changes collection.</a:t>
            </a:r>
          </a:p>
          <a:p>
            <a:pPr marL="342900" indent="-342900">
              <a:buFont typeface="Arial" panose="020B0604020202020204" pitchFamily="34" charset="0"/>
              <a:buChar char="•"/>
            </a:pPr>
            <a:r>
              <a:rPr lang="en-US" dirty="0"/>
              <a:t>While the v1 tfplan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https://www.terraform.io/docs/cloud/sentinel/import/tfplan-v2.html#the-resource_changes-collection</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`resource_changes` collection is generally more useful than the `planned_values` collection.</a:t>
            </a:r>
          </a:p>
          <a:p>
            <a:pPr marL="342900" indent="-342900">
              <a:buFont typeface="Arial" panose="020B0604020202020204" pitchFamily="34" charset="0"/>
              <a:buChar char="•"/>
            </a:pPr>
            <a:r>
              <a:rPr lang="en-US" dirty="0"/>
              <a:t>It provides more information.</a:t>
            </a:r>
          </a:p>
          <a:p>
            <a:pPr marL="342900" indent="-342900">
              <a:buFont typeface="Arial" panose="020B0604020202020204" pitchFamily="34" charset="0"/>
              <a:buChar char="•"/>
            </a:pPr>
            <a:r>
              <a:rPr lang="en-US" dirty="0"/>
              <a:t>Note that the `after_unknown` collection has flags for computed values (those known after an apply)</a:t>
            </a:r>
          </a:p>
          <a:p>
            <a:pPr marL="342900" indent="-342900">
              <a:buFont typeface="Arial" panose="020B0604020202020204" pitchFamily="34" charset="0"/>
              <a:buChar char="•"/>
            </a:pPr>
            <a:r>
              <a:rPr lang="en-US" dirty="0"/>
              <a:t>The `planned-values` collection gives the predicted state after the apply and uses the same data structures as the tfstate/v2 resources and outputs collections. It is structured like the `applied` key of the tfplan/v1 import.</a:t>
            </a:r>
          </a:p>
          <a:p>
            <a:pPr marL="342900" indent="-342900">
              <a:buFont typeface="Arial" panose="020B0604020202020204" pitchFamily="34" charset="0"/>
              <a:buChar char="•"/>
            </a:pPr>
            <a:r>
              <a:rPr lang="en-US" dirty="0"/>
              <a:t>However, it combines current state with changes being made by the plan.</a:t>
            </a:r>
          </a:p>
        </p:txBody>
      </p:sp>
    </p:spTree>
    <p:extLst>
      <p:ext uri="{BB962C8B-B14F-4D97-AF65-F5344CB8AC3E}">
        <p14:creationId xmlns:p14="http://schemas.microsoft.com/office/powerpoint/2010/main" val="22006406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8154225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a flat map indexed by the full resource address.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colored a few items red to show the path in the resource_changes collection to an attribute like `instance_type`.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could refer to that as `tfplan.resource_changes["aws_instance.ubuntu[0]"].change.after.instance_type`.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we never actually would since we would use the filter quantifier or a for loop to iterate over resource changes and use  an iteration variable like `rc` to represent `tfplan.resource_changes[aws_instance.ubuntu[0]]`; so, we would actually refer to `rc.change.after.instance_type`.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 lot of the data including the `actions` of the `change`, most of the data under `after`, the `after_unknown` and `before` collections of the `change`, the `index`, the `module_address`, and the `provider_name`.</a:t>
            </a:r>
          </a:p>
        </p:txBody>
      </p:sp>
    </p:spTree>
    <p:extLst>
      <p:ext uri="{BB962C8B-B14F-4D97-AF65-F5344CB8AC3E}">
        <p14:creationId xmlns:p14="http://schemas.microsoft.com/office/powerpoint/2010/main" val="6145288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two Instruqt challenges which are Exercise 2, parts a and b.</a:t>
            </a:r>
          </a:p>
        </p:txBody>
      </p:sp>
    </p:spTree>
    <p:extLst>
      <p:ext uri="{BB962C8B-B14F-4D97-AF65-F5344CB8AC3E}">
        <p14:creationId xmlns:p14="http://schemas.microsoft.com/office/powerpoint/2010/main" val="38720048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72672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3, parts a and b.</a:t>
            </a:r>
          </a:p>
        </p:txBody>
      </p:sp>
    </p:spTree>
    <p:extLst>
      <p:ext uri="{BB962C8B-B14F-4D97-AF65-F5344CB8AC3E}">
        <p14:creationId xmlns:p14="http://schemas.microsoft.com/office/powerpoint/2010/main" val="31340992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860735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tfstate/v2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https://www.terraform.io/docs/cloud/sentinel/import/tfstate-v2.html#import-overview</a:t>
            </a:r>
            <a:r>
              <a:rPr lang="en-US" dirty="0"/>
              <a:t>.</a:t>
            </a:r>
          </a:p>
          <a:p>
            <a:pPr marL="342900" indent="-342900">
              <a:buFont typeface="Arial" panose="020B0604020202020204" pitchFamily="34" charset="0"/>
              <a:buChar char="•"/>
            </a:pPr>
            <a:r>
              <a:rPr lang="en-US" dirty="0"/>
              <a:t>While the v1 tfstate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https://www.terraform.io/docs/cloud/sentinel/import/tfstate-v2.html#the-resources-collection</a:t>
            </a:r>
            <a:endParaRPr lang="en-US" dirty="0"/>
          </a:p>
          <a:p>
            <a:pPr marL="342900" indent="-342900">
              <a:buFont typeface="Arial" panose="020B0604020202020204" pitchFamily="34" charset="0"/>
              <a:buChar char="•"/>
            </a:pPr>
            <a:r>
              <a:rPr lang="en-US" dirty="0"/>
              <a:t>The planned_values collection of the tfplan/v2 import has similar data, but includes predictions of what the state will look like after the apply since it combines current state with the current plan.</a:t>
            </a:r>
          </a:p>
          <a:p>
            <a:pPr marL="342900" indent="-342900">
              <a:buFont typeface="Arial" panose="020B0604020202020204" pitchFamily="34" charset="0"/>
              <a:buChar char="•"/>
            </a:pPr>
            <a:r>
              <a:rPr lang="en-US" dirty="0"/>
              <a:t>The tfstate/v2 import only shows data actually in the state after the plan.</a:t>
            </a:r>
          </a:p>
          <a:p>
            <a:pPr marL="342900" indent="-342900">
              <a:buFont typeface="Arial" panose="020B0604020202020204" pitchFamily="34" charset="0"/>
              <a:buChar char="•"/>
            </a:pPr>
            <a:r>
              <a:rPr lang="en-US" dirty="0"/>
              <a:t>Note that this can include new state for data sources that were evaluated during the refresh operation done by the plan.</a:t>
            </a:r>
          </a:p>
          <a:p>
            <a:pPr marL="342900" indent="-342900">
              <a:buFont typeface="Arial" panose="020B0604020202020204" pitchFamily="34" charset="0"/>
              <a:buChar char="•"/>
            </a:pPr>
            <a:r>
              <a:rPr lang="en-US" dirty="0"/>
              <a:t>This occurs if the data source does not reference any computed values.  Otherwise, evaluation of the data source is delayed until the apply.</a:t>
            </a:r>
          </a:p>
        </p:txBody>
      </p:sp>
    </p:spTree>
    <p:extLst>
      <p:ext uri="{BB962C8B-B14F-4D97-AF65-F5344CB8AC3E}">
        <p14:creationId xmlns:p14="http://schemas.microsoft.com/office/powerpoint/2010/main" val="407291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33760823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05215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4, parts a and b.</a:t>
            </a:r>
          </a:p>
        </p:txBody>
      </p:sp>
    </p:spTree>
    <p:extLst>
      <p:ext uri="{BB962C8B-B14F-4D97-AF65-F5344CB8AC3E}">
        <p14:creationId xmlns:p14="http://schemas.microsoft.com/office/powerpoint/2010/main" val="177183154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301622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The reason the union of arguments and exported attributes is called "attributes" is that all arguments of resources and data sources are exported.</a:t>
            </a:r>
          </a:p>
          <a:p>
            <a:pPr marL="342900" indent="-342900">
              <a:buFont typeface="Arial" panose="020B0604020202020204" pitchFamily="34" charset="0"/>
              <a:buChar char="•"/>
            </a:pPr>
            <a:r>
              <a:rPr lang="en-US" dirty="0"/>
              <a:t>Some attributes are "top-level" attributes while others are "nested" inside blocks that could be nested inside other blocks, etc.</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745326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example given is for an azurerm_virtual_machine resource.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940088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Some attributes are "top-level" attributes while others are "nested" inside </a:t>
            </a:r>
          </a:p>
        </p:txBody>
      </p:sp>
    </p:spTree>
    <p:extLst>
      <p:ext uri="{BB962C8B-B14F-4D97-AF65-F5344CB8AC3E}">
        <p14:creationId xmlns:p14="http://schemas.microsoft.com/office/powerpoint/2010/main" val="19685325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5, parts a and b.</a:t>
            </a:r>
          </a:p>
        </p:txBody>
      </p:sp>
    </p:spTree>
    <p:extLst>
      <p:ext uri="{BB962C8B-B14F-4D97-AF65-F5344CB8AC3E}">
        <p14:creationId xmlns:p14="http://schemas.microsoft.com/office/powerpoint/2010/main" val="21320094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049757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These screenshots show the collections of the tfconfig/v2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https://www.terraform.io/docs/cloud/sentinel/import/tfconfig-v2.html#import-overview</a:t>
            </a:r>
            <a:r>
              <a:rPr lang="en-US" dirty="0"/>
              <a:t>.</a:t>
            </a:r>
          </a:p>
          <a:p>
            <a:pPr marL="342900" indent="-342900">
              <a:buFont typeface="Arial" panose="020B0604020202020204" pitchFamily="34" charset="0"/>
              <a:buChar char="•"/>
            </a:pPr>
            <a:r>
              <a:rPr lang="en-US" dirty="0"/>
              <a:t>While the v1 tfconfig import organized resources in 2 layers (by type and name, but no index), the v2 import has a flat map that is indexed by the full address of resources as they exist in the Terraform code. Index for resources that use count or for_each is not included in this address.</a:t>
            </a:r>
          </a:p>
          <a:p>
            <a:pPr marL="342900" indent="-342900">
              <a:buFont typeface="Arial" panose="020B0604020202020204" pitchFamily="34" charset="0"/>
              <a:buChar char="•"/>
            </a:pPr>
            <a:r>
              <a:rPr lang="en-US" dirty="0"/>
              <a:t>For more details, see </a:t>
            </a:r>
            <a:r>
              <a:rPr lang="en-US" dirty="0">
                <a:hlinkClick r:id="rId4"/>
              </a:rPr>
              <a:t>https://www.terraform.io/docs/cloud/sentinel/import/tfconfig-v2.html#the-resources-collection</a:t>
            </a:r>
            <a:endParaRPr lang="en-US" dirty="0"/>
          </a:p>
        </p:txBody>
      </p:sp>
    </p:spTree>
    <p:extLst>
      <p:ext uri="{BB962C8B-B14F-4D97-AF65-F5344CB8AC3E}">
        <p14:creationId xmlns:p14="http://schemas.microsoft.com/office/powerpoint/2010/main" val="19799940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Data in the tfconfig/v2 import is ultimately divided between `constant_value` fields and `references` lists.</a:t>
            </a:r>
          </a:p>
          <a:p>
            <a:pPr marL="342900" indent="-342900">
              <a:buFont typeface="Arial" panose="020B0604020202020204" pitchFamily="34" charset="0"/>
              <a:buChar char="•"/>
            </a:pPr>
            <a:r>
              <a:rPr lang="en-US" dirty="0"/>
              <a:t>The latter must be cross-referenced against the tfplan/v2 or tfstate/v2 imports.</a:t>
            </a:r>
          </a:p>
          <a:p>
            <a:pPr marL="342900" indent="-342900">
              <a:buFont typeface="Arial" panose="020B0604020202020204" pitchFamily="34" charset="0"/>
              <a:buChar char="•"/>
            </a:pPr>
            <a:r>
              <a:rPr lang="en-US" dirty="0"/>
              <a:t>This makes the tfconfig/v2 import hard to work with if the expressions being evaluated are not constants.</a:t>
            </a:r>
          </a:p>
        </p:txBody>
      </p:sp>
    </p:spTree>
    <p:extLst>
      <p:ext uri="{BB962C8B-B14F-4D97-AF65-F5344CB8AC3E}">
        <p14:creationId xmlns:p14="http://schemas.microsoft.com/office/powerpoint/2010/main" val="907966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2045930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tfconfig/v2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tfplan/v2 and tfstate/v2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45521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and last Instruqt challenge which is an Extra Credit challenge.</a:t>
            </a:r>
          </a:p>
        </p:txBody>
      </p:sp>
    </p:spTree>
    <p:extLst>
      <p:ext uri="{BB962C8B-B14F-4D97-AF65-F5344CB8AC3E}">
        <p14:creationId xmlns:p14="http://schemas.microsoft.com/office/powerpoint/2010/main" val="13186692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468424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dirty="0">
                <a:hlinkClick r:id="rId3"/>
              </a:rPr>
              <a:t>https://www.terraform.io/docs/cloud/sentinel/import/tfrun.html</a:t>
            </a:r>
            <a:r>
              <a:rPr lang="en-US" dirty="0"/>
              <a:t>.</a:t>
            </a:r>
          </a:p>
        </p:txBody>
      </p:sp>
    </p:spTree>
    <p:extLst>
      <p:ext uri="{BB962C8B-B14F-4D97-AF65-F5344CB8AC3E}">
        <p14:creationId xmlns:p14="http://schemas.microsoft.com/office/powerpoint/2010/main" val="20301317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412451612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8999512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17907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enforcement levels for Sentinel policies.</a:t>
            </a:r>
          </a:p>
          <a:p>
            <a:pPr marL="342900" indent="-342900">
              <a:buFont typeface="Arial" panose="020B0604020202020204" pitchFamily="34" charset="0"/>
              <a:buChar char="•"/>
            </a:pPr>
            <a:r>
              <a:rPr lang="en-US" dirty="0"/>
              <a:t>Users with sufficient permissions can override soft mandatory policies.</a:t>
            </a:r>
          </a:p>
        </p:txBody>
      </p:sp>
    </p:spTree>
    <p:extLst>
      <p:ext uri="{BB962C8B-B14F-4D97-AF65-F5344CB8AC3E}">
        <p14:creationId xmlns:p14="http://schemas.microsoft.com/office/powerpoint/2010/main" val="352288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a soft mandatory policy check that failed but was then overridden.</a:t>
            </a:r>
          </a:p>
        </p:txBody>
      </p:sp>
    </p:spTree>
    <p:extLst>
      <p:ext uri="{BB962C8B-B14F-4D97-AF65-F5344CB8AC3E}">
        <p14:creationId xmlns:p14="http://schemas.microsoft.com/office/powerpoint/2010/main" val="823834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a:p>
            <a:pPr marL="457200" indent="-457200">
              <a:buFont typeface="+mj-lt"/>
              <a:buAutoNum type="arabicPeriod"/>
            </a:pPr>
            <a:r>
              <a:rPr lang="en-US" dirty="0"/>
              <a:t>They are usually created in VCS repositories, but it is also possible to use non-VCS-backed policy sets and upload files to them with the TFC/E Policy Set Versions API endpoint.</a:t>
            </a:r>
          </a:p>
          <a:p>
            <a:pPr marL="457200" indent="-457200">
              <a:buFont typeface="+mj-lt"/>
              <a:buAutoNum type="arabicPeriod"/>
            </a:pPr>
            <a:r>
              <a:rPr lang="en-US" dirty="0"/>
              <a:t>Non-VCS-backed policy sets can load a tar file including a sentinel.hcl policy set definition file, policies, and Sentinel modules.</a:t>
            </a:r>
          </a:p>
          <a:p>
            <a:pPr marL="457200" indent="-457200">
              <a:buFont typeface="+mj-lt"/>
              <a:buAutoNum type="arabicPeriod"/>
            </a:pPr>
            <a:r>
              <a:rPr lang="en-US" dirty="0"/>
              <a:t>See https://github.com/hashicorp/terraform-guides/blob/master/operations/sentinel-policies-scripts/create-policy-set-version.sh </a:t>
            </a:r>
          </a:p>
          <a:p>
            <a:pPr marL="457200" indent="-457200">
              <a:buFont typeface="+mj-lt"/>
              <a:buAutoNum type="arabicPeriod"/>
            </a:pPr>
            <a:r>
              <a:rPr lang="en-US" dirty="0"/>
              <a:t>The sentinel.hcl file can also refer to remote Sentinel modules and policies in VCS repositories.</a:t>
            </a:r>
          </a:p>
          <a:p>
            <a:pPr marL="457200" indent="-457200">
              <a:buFont typeface="+mj-lt"/>
              <a:buAutoNum type="arabicPeriod"/>
            </a:pPr>
            <a:r>
              <a:rPr lang="en-US" dirty="0"/>
              <a:t>Parameters can be added to both VCS-backed and non-VCS-backed policy sets, but not for the latter if you use the TFE provider to create the policy set.</a:t>
            </a:r>
          </a:p>
        </p:txBody>
      </p:sp>
    </p:spTree>
    <p:extLst>
      <p:ext uri="{BB962C8B-B14F-4D97-AF65-F5344CB8AC3E}">
        <p14:creationId xmlns:p14="http://schemas.microsoft.com/office/powerpoint/2010/main" val="18319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3884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103646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dirty="0"/>
              <a:t>The instructor should show these links to the students.</a:t>
            </a:r>
          </a:p>
        </p:txBody>
      </p:sp>
    </p:spTree>
    <p:extLst>
      <p:ext uri="{BB962C8B-B14F-4D97-AF65-F5344CB8AC3E}">
        <p14:creationId xmlns:p14="http://schemas.microsoft.com/office/powerpoint/2010/main" val="1385808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level set about Terraform Cloud and Terraform Enterprise</a:t>
            </a:r>
          </a:p>
          <a:p>
            <a:pPr marL="342900" indent="-342900">
              <a:buFont typeface="Arial" panose="020B0604020202020204" pitchFamily="34" charset="0"/>
              <a:buChar char="•"/>
            </a:pPr>
            <a:r>
              <a:rPr lang="en-US" dirty="0"/>
              <a:t>Note that Terraform Cloud (TFC) refers both to the actual application used and the implementation hosted by HashiCorp at app.terraform.io.</a:t>
            </a:r>
          </a:p>
          <a:p>
            <a:pPr marL="342900" indent="-342900">
              <a:buFont typeface="Arial" panose="020B0604020202020204" pitchFamily="34" charset="0"/>
              <a:buChar char="•"/>
            </a:pPr>
            <a:r>
              <a:rPr lang="en-US" dirty="0"/>
              <a:t>Since TFE uses the TFC application, we will mostly just talk about TFC.</a:t>
            </a:r>
          </a:p>
          <a:p>
            <a:pPr marL="342900" indent="-342900">
              <a:buFont typeface="Arial" panose="020B0604020202020204" pitchFamily="34" charset="0"/>
              <a:buChar char="•"/>
            </a:pPr>
            <a:r>
              <a:rPr lang="en-US" dirty="0"/>
              <a:t>But anything we say about TFC is true of TFE too except when we discuss very new features that have been released to TFC.</a:t>
            </a:r>
          </a:p>
          <a:p>
            <a:pPr marL="342900" indent="-342900">
              <a:buFont typeface="Arial" panose="020B0604020202020204" pitchFamily="34" charset="0"/>
              <a:buChar char="•"/>
            </a:pPr>
            <a:r>
              <a:rPr lang="en-US" dirty="0"/>
              <a:t>But those new features generally end up in TFE within 4-6 weeks.</a:t>
            </a:r>
          </a:p>
        </p:txBody>
      </p:sp>
    </p:spTree>
    <p:extLst>
      <p:ext uri="{BB962C8B-B14F-4D97-AF65-F5344CB8AC3E}">
        <p14:creationId xmlns:p14="http://schemas.microsoft.com/office/powerpoint/2010/main" val="1878723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3403034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1339495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2447800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Next we’re going to make a list of acceptable objects, items or criteria</a:t>
            </a:r>
          </a:p>
          <a:p>
            <a:pPr marL="342900" indent="-342900">
              <a:buFont typeface="Arial" panose="020B0604020202020204" pitchFamily="34" charset="0"/>
              <a:buChar char="•"/>
            </a:pPr>
            <a:r>
              <a:rPr lang="en-US" sz="2400" dirty="0"/>
              <a:t>In this example we’re making a list of resources that are allowed to be used</a:t>
            </a:r>
          </a:p>
          <a:p>
            <a:pPr marL="342900" indent="-342900">
              <a:buFont typeface="Arial" panose="020B0604020202020204" pitchFamily="34" charset="0"/>
              <a:buChar char="•"/>
            </a:pPr>
            <a:r>
              <a:rPr lang="en-US" sz="2400" dirty="0"/>
              <a:t>We can create an AWS instance or Azure VM or GCP Instance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501141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Next we’re going to “query” our Terraform to find all the resources and put them in a list “</a:t>
            </a:r>
            <a:r>
              <a:rPr lang="en-US" sz="2400" dirty="0" err="1"/>
              <a:t>allResources</a:t>
            </a:r>
            <a:r>
              <a:rPr lang="en-US" sz="2400" dirty="0"/>
              <a:t>”</a:t>
            </a:r>
          </a:p>
        </p:txBody>
      </p:sp>
    </p:spTree>
    <p:extLst>
      <p:ext uri="{BB962C8B-B14F-4D97-AF65-F5344CB8AC3E}">
        <p14:creationId xmlns:p14="http://schemas.microsoft.com/office/powerpoint/2010/main" val="1252754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400" dirty="0">
                <a:effectLst/>
                <a:latin typeface="+mn-lt"/>
                <a:ea typeface="+mn-ea"/>
                <a:cs typeface="+mn-cs"/>
                <a:sym typeface="Calibri"/>
              </a:rPr>
              <a:t># Filter to resources with violations# Warnings will be printed for all violations since the last parameter is true</a:t>
            </a:r>
            <a:endParaRPr lang="en-US" sz="2400" dirty="0"/>
          </a:p>
        </p:txBody>
      </p:sp>
    </p:spTree>
    <p:extLst>
      <p:ext uri="{BB962C8B-B14F-4D97-AF65-F5344CB8AC3E}">
        <p14:creationId xmlns:p14="http://schemas.microsoft.com/office/powerpoint/2010/main" val="3350928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Every Sentinel policy needs a main rule, in this example we’ll validate all the resources and then check if there’s any violations. </a:t>
            </a:r>
          </a:p>
        </p:txBody>
      </p:sp>
    </p:spTree>
    <p:extLst>
      <p:ext uri="{BB962C8B-B14F-4D97-AF65-F5344CB8AC3E}">
        <p14:creationId xmlns:p14="http://schemas.microsoft.com/office/powerpoint/2010/main" val="1043639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3834021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Every Sentinel policy needs a main rule, in this example we’ll validate all the resources and then check if there’s any violations. </a:t>
            </a:r>
          </a:p>
        </p:txBody>
      </p:sp>
    </p:spTree>
    <p:extLst>
      <p:ext uri="{BB962C8B-B14F-4D97-AF65-F5344CB8AC3E}">
        <p14:creationId xmlns:p14="http://schemas.microsoft.com/office/powerpoint/2010/main" val="1913482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Every Sentinel policy needs a main rule, in this example we’ll validate all the resources and then check if there’s any violations. </a:t>
            </a:r>
          </a:p>
        </p:txBody>
      </p:sp>
    </p:spTree>
    <p:extLst>
      <p:ext uri="{BB962C8B-B14F-4D97-AF65-F5344CB8AC3E}">
        <p14:creationId xmlns:p14="http://schemas.microsoft.com/office/powerpoint/2010/main" val="999251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dirty="0">
                <a:hlinkClick r:id="rId3"/>
              </a:rPr>
              <a:t>https://docs.hashicorp.com/sentinel/language/functions</a:t>
            </a:r>
            <a:r>
              <a:rPr lang="en-US" dirty="0"/>
              <a:t> for more details.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see calls to functions in policy examples.</a:t>
            </a:r>
          </a:p>
        </p:txBody>
      </p:sp>
    </p:spTree>
    <p:extLst>
      <p:ext uri="{BB962C8B-B14F-4D97-AF65-F5344CB8AC3E}">
        <p14:creationId xmlns:p14="http://schemas.microsoft.com/office/powerpoint/2010/main" val="113101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413183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a:p>
            <a:pPr marL="342900" indent="-342900">
              <a:buFont typeface="Arial" panose="020B0604020202020204" pitchFamily="34" charset="0"/>
              <a:buChar char="•"/>
            </a:pPr>
            <a:r>
              <a:rPr lang="en-US" dirty="0"/>
              <a:t>Note that null and undefined are different.  Some values in Sentinel structures are intentionally set to null. But undefined indicates that a value was missing.</a:t>
            </a:r>
          </a:p>
        </p:txBody>
      </p:sp>
    </p:spTree>
    <p:extLst>
      <p:ext uri="{BB962C8B-B14F-4D97-AF65-F5344CB8AC3E}">
        <p14:creationId xmlns:p14="http://schemas.microsoft.com/office/powerpoint/2010/main" val="2111075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1954537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comparison operators.</a:t>
            </a:r>
          </a:p>
        </p:txBody>
      </p:sp>
    </p:spTree>
    <p:extLst>
      <p:ext uri="{BB962C8B-B14F-4D97-AF65-F5344CB8AC3E}">
        <p14:creationId xmlns:p14="http://schemas.microsoft.com/office/powerpoint/2010/main" val="2162830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keywords that should not be used as names of variables, functions, or rules.</a:t>
            </a:r>
          </a:p>
        </p:txBody>
      </p:sp>
    </p:spTree>
    <p:extLst>
      <p:ext uri="{BB962C8B-B14F-4D97-AF65-F5344CB8AC3E}">
        <p14:creationId xmlns:p14="http://schemas.microsoft.com/office/powerpoint/2010/main" val="2996802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10552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022547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Sentinel and how it fits into Terraform Cloud and Terraform Enterprise.</a:t>
            </a:r>
          </a:p>
          <a:p>
            <a:pPr marL="342900" indent="-342900">
              <a:buFont typeface="Arial" panose="020B0604020202020204" pitchFamily="34" charset="0"/>
              <a:buChar char="•"/>
            </a:pPr>
            <a:r>
              <a:rPr lang="en-US" dirty="0"/>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expression. Rules cannot include statements, for loops, or if/else statements, but a rule could invoke a single function.</a:t>
            </a:r>
          </a:p>
          <a:p>
            <a:pPr marL="342900" indent="-342900">
              <a:buFont typeface="Arial" panose="020B0604020202020204" pitchFamily="34" charset="0"/>
              <a:buChar char="•"/>
            </a:pPr>
            <a:r>
              <a:rPr lang="en-US" sz="2400" dirty="0"/>
              <a:t>If you need to do complex processing that cannot be done with a single expression, define a function and call that function from your rule.</a:t>
            </a:r>
          </a:p>
          <a:p>
            <a:pPr marL="342900" indent="-342900">
              <a:buFont typeface="Arial" panose="020B0604020202020204" pitchFamily="34" charset="0"/>
              <a:buChar char="•"/>
            </a:pPr>
            <a:r>
              <a:rPr lang="en-US" sz="2400" dirty="0"/>
              <a:t>Rules that return a boolean value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0" dirty="0">
                <a:latin typeface="Courier" pitchFamily="2" charset="0"/>
              </a:rPr>
              <a:t>types.type_of(undefined)</a:t>
            </a:r>
            <a:r>
              <a:rPr lang="en-US" b="0" dirty="0"/>
              <a:t> gives "</a:t>
            </a:r>
            <a:r>
              <a:rPr lang="en-US" b="0" dirty="0">
                <a:latin typeface="Courier" pitchFamily="2" charset="0"/>
              </a:rPr>
              <a:t>undefined", </a:t>
            </a:r>
            <a:r>
              <a:rPr lang="en-US" b="0" dirty="0">
                <a:latin typeface="+mn-lt"/>
              </a:rPr>
              <a:t>so </a:t>
            </a:r>
            <a:r>
              <a:rPr lang="en-US" b="0" dirty="0">
                <a:latin typeface="Courier" pitchFamily="2" charset="0"/>
              </a:rPr>
              <a:t>undefined</a:t>
            </a:r>
            <a:r>
              <a:rPr lang="en-US" b="0" dirty="0">
                <a:latin typeface="+mn-lt"/>
              </a:rPr>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Sentinel imports can now be written in Go or in Sentinel itself.</a:t>
            </a:r>
          </a:p>
          <a:p>
            <a:pPr marL="342900" indent="-342900">
              <a:buFont typeface="Arial" panose="020B0604020202020204" pitchFamily="34" charset="0"/>
              <a:buChar char="•"/>
            </a:pPr>
            <a:r>
              <a:rPr lang="en-US" dirty="0"/>
              <a:t>While Sentinel itself supports creation of custom imports written in Go, those cannot currently be imported into TFC or TFE.</a:t>
            </a:r>
          </a:p>
          <a:p>
            <a:pPr marL="342900" indent="-342900">
              <a:buFont typeface="Arial" panose="020B0604020202020204" pitchFamily="34" charset="0"/>
              <a:buChar char="•"/>
            </a:pPr>
            <a:r>
              <a:rPr lang="en-US" dirty="0"/>
              <a:t>However, custom imports written in Sentinel are already usable in the Sentinel CLI, TFC, and TFE.</a:t>
            </a:r>
          </a:p>
        </p:txBody>
      </p:sp>
    </p:spTree>
    <p:extLst>
      <p:ext uri="{BB962C8B-B14F-4D97-AF65-F5344CB8AC3E}">
        <p14:creationId xmlns:p14="http://schemas.microsoft.com/office/powerpoint/2010/main" val="1921437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uses short-circuit logic.</a:t>
            </a:r>
          </a:p>
          <a:p>
            <a:pPr marL="342900" indent="-342900">
              <a:buFont typeface="Arial" panose="020B0604020202020204" pitchFamily="34" charset="0"/>
              <a:buChar char="•"/>
            </a:pPr>
            <a:r>
              <a:rPr lang="en-US" dirty="0"/>
              <a:t>This means some conditions will not be evaluated.</a:t>
            </a:r>
          </a:p>
          <a:p>
            <a:pPr marL="342900" indent="-342900">
              <a:buFont typeface="Arial" panose="020B0604020202020204" pitchFamily="34" charset="0"/>
              <a:buChar char="•"/>
            </a:pPr>
            <a:r>
              <a:rPr lang="en-US" dirty="0"/>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a </a:t>
            </a:r>
            <a:r>
              <a:rPr lang="en-US" dirty="0">
                <a:latin typeface="Courier" pitchFamily="2" charset="0"/>
              </a:rPr>
              <a:t>matches</a:t>
            </a:r>
            <a:r>
              <a:rPr lang="en-US" dirty="0"/>
              <a:t> operator that can be used to do regex matching.</a:t>
            </a:r>
          </a:p>
          <a:p>
            <a:pPr marL="342900" indent="-342900">
              <a:buFont typeface="Arial" panose="020B0604020202020204" pitchFamily="34" charset="0"/>
              <a:buChar char="•"/>
            </a:pPr>
            <a:r>
              <a:rPr lang="en-US" dirty="0"/>
              <a:t>Useful regex constructs are "." to match any single character, ".*" to match 0 or more occurrences of any character, ".+" to match 1 or more occurrences of any character, "^" to match the beginning of a string, "$" to match the end of a string, "[]" to group characters, and "^" before a group to negate it. Special characters are escaped with "\\".</a:t>
            </a:r>
          </a:p>
          <a:p>
            <a:pPr marL="342900" indent="-342900">
              <a:buFont typeface="Arial" panose="020B0604020202020204" pitchFamily="34" charset="0"/>
              <a:buChar char="•"/>
            </a:pPr>
            <a:r>
              <a:rPr lang="en-US" dirty="0"/>
              <a:t>Note that Sentinel regex always needs "\\" instead of "\" so that Sentinel does not treat "\" as an escape character.</a:t>
            </a:r>
          </a:p>
          <a:p>
            <a:pPr marL="342900" indent="-342900">
              <a:buFont typeface="Arial" panose="020B0604020202020204" pitchFamily="34" charset="0"/>
              <a:buChar char="•"/>
            </a:pPr>
            <a:r>
              <a:rPr lang="en-US" dirty="0"/>
              <a:t>That is why the last regex example in the slide uses ".*\\.com" instead of the more usual ".*\.com".</a:t>
            </a:r>
          </a:p>
          <a:p>
            <a:pPr marL="342900" indent="-342900">
              <a:buFont typeface="Arial" panose="020B0604020202020204" pitchFamily="34" charset="0"/>
              <a:buChar char="•"/>
            </a:pPr>
            <a:r>
              <a:rPr lang="en-US" dirty="0"/>
              <a:t>The strings import can also be used to check prefixes and suffixes.</a:t>
            </a:r>
          </a:p>
        </p:txBody>
      </p:sp>
    </p:spTree>
    <p:extLst>
      <p:ext uri="{BB962C8B-B14F-4D97-AF65-F5344CB8AC3E}">
        <p14:creationId xmlns:p14="http://schemas.microsoft.com/office/powerpoint/2010/main" val="13932851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98127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2706553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filter quantifier was added in Sentinel 0.14.0</a:t>
            </a:r>
          </a:p>
          <a:p>
            <a:pPr marL="342900" indent="-342900">
              <a:buFont typeface="Arial" panose="020B0604020202020204" pitchFamily="34" charset="0"/>
              <a:buChar char="•"/>
            </a:pPr>
            <a:r>
              <a:rPr lang="en-US" sz="2400" dirty="0"/>
              <a:t>The map quantifier was added in Sentinel 0.17.0</a:t>
            </a:r>
          </a:p>
        </p:txBody>
      </p:sp>
    </p:spTree>
    <p:extLst>
      <p:ext uri="{BB962C8B-B14F-4D97-AF65-F5344CB8AC3E}">
        <p14:creationId xmlns:p14="http://schemas.microsoft.com/office/powerpoint/2010/main" val="267991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is a framework for implementing governance policies as code</a:t>
            </a:r>
          </a:p>
          <a:p>
            <a:pPr marL="342900" indent="-342900">
              <a:buFont typeface="Arial" panose="020B0604020202020204" pitchFamily="34" charset="0"/>
              <a:buChar char="•"/>
            </a:pPr>
            <a:r>
              <a:rPr lang="en-US" dirty="0"/>
              <a:t>It has its own language</a:t>
            </a:r>
          </a:p>
          <a:p>
            <a:pPr marL="342900" indent="-342900">
              <a:buFont typeface="Arial" panose="020B0604020202020204" pitchFamily="34" charset="0"/>
              <a:buChar char="•"/>
            </a:pPr>
            <a:r>
              <a:rPr lang="en-US" dirty="0"/>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20484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99998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3560313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a:p>
            <a:pPr marL="342900" indent="-342900">
              <a:buFont typeface="Arial" panose="020B0604020202020204" pitchFamily="34" charset="0"/>
              <a:buChar char="•"/>
            </a:pPr>
            <a:r>
              <a:rPr lang="en-US" dirty="0"/>
              <a:t>This version of the workshop uses the v2 versions of the tfplan, tfconfig, and tfstate imports.</a:t>
            </a:r>
          </a:p>
          <a:p>
            <a:pPr marL="342900" indent="-342900">
              <a:buFont typeface="Arial" panose="020B0604020202020204" pitchFamily="34" charset="0"/>
              <a:buChar char="•"/>
            </a:pPr>
            <a:r>
              <a:rPr lang="en-US" dirty="0"/>
              <a:t>The v2 versions are more closely aligned to Terraform's internal data structures for versions 0.12 and higher.</a:t>
            </a:r>
          </a:p>
          <a:p>
            <a:pPr marL="342900" indent="-342900">
              <a:buFont typeface="Arial" panose="020B0604020202020204" pitchFamily="34" charset="0"/>
              <a:buChar char="•"/>
            </a:pPr>
            <a:r>
              <a:rPr lang="en-US" dirty="0"/>
              <a:t>There is only 1 version of the tfrun import.</a:t>
            </a:r>
          </a:p>
        </p:txBody>
      </p:sp>
    </p:spTree>
    <p:extLst>
      <p:ext uri="{BB962C8B-B14F-4D97-AF65-F5344CB8AC3E}">
        <p14:creationId xmlns:p14="http://schemas.microsoft.com/office/powerpoint/2010/main" val="2885874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four types of Sentinel policies, corresponding to the 4 Terraform Sentinel imports (which go beyond the 11 standard imports provided by Sentinel itself).</a:t>
            </a:r>
          </a:p>
          <a:p>
            <a:pPr marL="342900" indent="-342900">
              <a:buFont typeface="Arial" panose="020B0604020202020204" pitchFamily="34" charset="0"/>
              <a:buChar char="•"/>
            </a:pPr>
            <a:r>
              <a:rPr lang="en-US" dirty="0"/>
              <a:t>In this version of the workshop, we are using the v2 tfplan, tfconfig, and tfstate imports.</a:t>
            </a:r>
          </a:p>
          <a:p>
            <a:pPr marL="342900" indent="-342900">
              <a:buFont typeface="Arial" panose="020B0604020202020204" pitchFamily="34" charset="0"/>
              <a:buChar char="•"/>
            </a:pPr>
            <a:r>
              <a:rPr lang="en-US" dirty="0"/>
              <a:t>While we will be using the Terraform Sentinel v2 imports, we usually drop "/v2" except in actual Sentinel code.</a:t>
            </a:r>
          </a:p>
          <a:p>
            <a:pPr marL="342900" indent="-342900">
              <a:buFont typeface="Arial" panose="020B0604020202020204" pitchFamily="34" charset="0"/>
              <a:buChar char="•"/>
            </a:pPr>
            <a:r>
              <a:rPr lang="en-US" dirty="0"/>
              <a:t>There is no v2 version of the simpler tfrun import because changes were not needed to give better compatibility with Terraform's data structures in versions 0.12 and higher .</a:t>
            </a:r>
          </a:p>
          <a:p>
            <a:pPr marL="342900" indent="-342900">
              <a:buFont typeface="Arial" panose="020B0604020202020204" pitchFamily="34" charset="0"/>
              <a:buChar char="•"/>
            </a:pPr>
            <a:r>
              <a:rPr lang="en-US" dirty="0"/>
              <a:t>Remember that "attributes" here refers to both "arguments" and "exported attributes".</a:t>
            </a:r>
          </a:p>
        </p:txBody>
      </p:sp>
    </p:spTree>
    <p:extLst>
      <p:ext uri="{BB962C8B-B14F-4D97-AF65-F5344CB8AC3E}">
        <p14:creationId xmlns:p14="http://schemas.microsoft.com/office/powerpoint/2010/main" val="20643945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modules allow for the reuse of Sentinel functions and rules.</a:t>
            </a:r>
          </a:p>
          <a:p>
            <a:pPr marL="342900" indent="-342900">
              <a:buFont typeface="Arial" panose="020B0604020202020204" pitchFamily="34" charset="0"/>
              <a:buChar char="•"/>
            </a:pPr>
            <a:r>
              <a:rPr lang="en-US" dirty="0"/>
              <a:t>They are registered in Sentinel CLI configuration files and in TFC/TFE policy set configuration files.</a:t>
            </a:r>
          </a:p>
        </p:txBody>
      </p:sp>
    </p:spTree>
    <p:extLst>
      <p:ext uri="{BB962C8B-B14F-4D97-AF65-F5344CB8AC3E}">
        <p14:creationId xmlns:p14="http://schemas.microsoft.com/office/powerpoint/2010/main" val="42664083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workshop challenge on the </a:t>
            </a:r>
            <a:r>
              <a:rPr lang="en-US" dirty="0" err="1"/>
              <a:t>Instruqt</a:t>
            </a:r>
            <a:r>
              <a:rPr lang="en-US" dirty="0"/>
              <a:t> platform</a:t>
            </a:r>
          </a:p>
          <a:p>
            <a:pPr marL="342900" indent="-342900">
              <a:buFont typeface="Arial" panose="020B0604020202020204" pitchFamily="34" charset="0"/>
              <a:buChar char="•"/>
            </a:pPr>
            <a:r>
              <a:rPr lang="en-US" dirty="0"/>
              <a:t>First Challenge Part 2</a:t>
            </a:r>
          </a:p>
        </p:txBody>
      </p:sp>
    </p:spTree>
    <p:extLst>
      <p:ext uri="{BB962C8B-B14F-4D97-AF65-F5344CB8AC3E}">
        <p14:creationId xmlns:p14="http://schemas.microsoft.com/office/powerpoint/2010/main" val="601050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recommend you not start the second track until the second session when the workshop is delivered in two sessions.</a:t>
            </a:r>
          </a:p>
        </p:txBody>
      </p:sp>
    </p:spTree>
    <p:extLst>
      <p:ext uri="{BB962C8B-B14F-4D97-AF65-F5344CB8AC3E}">
        <p14:creationId xmlns:p14="http://schemas.microsoft.com/office/powerpoint/2010/main" val="1395940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some basics about Instruqt.</a:t>
            </a:r>
          </a:p>
          <a:p>
            <a:pPr marL="342900" indent="-342900">
              <a:buFont typeface="Arial" panose="020B0604020202020204" pitchFamily="34" charset="0"/>
              <a:buChar char="•"/>
            </a:pPr>
            <a:r>
              <a:rPr lang="en-US" dirty="0"/>
              <a:t>You might also want to spend 5 minutes reviewing Instruqt's own tutorial track.</a:t>
            </a:r>
          </a:p>
        </p:txBody>
      </p:sp>
    </p:spTree>
    <p:extLst>
      <p:ext uri="{BB962C8B-B14F-4D97-AF65-F5344CB8AC3E}">
        <p14:creationId xmlns:p14="http://schemas.microsoft.com/office/powerpoint/2010/main" val="292283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t>Imagine a pipeline with mock data and automated testing</a:t>
            </a:r>
          </a:p>
        </p:txBody>
      </p:sp>
    </p:spTree>
    <p:extLst>
      <p:ext uri="{BB962C8B-B14F-4D97-AF65-F5344CB8AC3E}">
        <p14:creationId xmlns:p14="http://schemas.microsoft.com/office/powerpoint/2010/main" val="1463252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are doing the second challenge in Sentinel CLI Basics</a:t>
            </a:r>
          </a:p>
        </p:txBody>
      </p:sp>
    </p:spTree>
    <p:extLst>
      <p:ext uri="{BB962C8B-B14F-4D97-AF65-F5344CB8AC3E}">
        <p14:creationId xmlns:p14="http://schemas.microsoft.com/office/powerpoint/2010/main" val="31719611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9958529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first-generation policies had several limitations.</a:t>
            </a:r>
          </a:p>
        </p:txBody>
      </p:sp>
    </p:spTree>
    <p:extLst>
      <p:ext uri="{BB962C8B-B14F-4D97-AF65-F5344CB8AC3E}">
        <p14:creationId xmlns:p14="http://schemas.microsoft.com/office/powerpoint/2010/main" val="11837665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second-generation policies made many improvements.</a:t>
            </a:r>
          </a:p>
        </p:txBody>
      </p:sp>
    </p:spTree>
    <p:extLst>
      <p:ext uri="{BB962C8B-B14F-4D97-AF65-F5344CB8AC3E}">
        <p14:creationId xmlns:p14="http://schemas.microsoft.com/office/powerpoint/2010/main" val="3596249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p:txBody>
      </p:sp>
    </p:spTree>
    <p:extLst>
      <p:ext uri="{BB962C8B-B14F-4D97-AF65-F5344CB8AC3E}">
        <p14:creationId xmlns:p14="http://schemas.microsoft.com/office/powerpoint/2010/main" val="13926097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26782748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21645047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3221367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a:p>
            <a:pPr marL="342900" indent="-342900">
              <a:buFont typeface="Arial" panose="020B0604020202020204" pitchFamily="34" charset="0"/>
              <a:buChar char="•"/>
            </a:pPr>
            <a:r>
              <a:rPr lang="en-US" dirty="0"/>
              <a:t>If you're using HashiCorp's hosted Terraform Cloud implementation, set hostname to "app.terraform.io" and set organization to your organization on that server.</a:t>
            </a:r>
          </a:p>
        </p:txBody>
      </p:sp>
    </p:spTree>
    <p:extLst>
      <p:ext uri="{BB962C8B-B14F-4D97-AF65-F5344CB8AC3E}">
        <p14:creationId xmlns:p14="http://schemas.microsoft.com/office/powerpoint/2010/main" val="36249072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a:p>
            <a:pPr marL="342900" indent="-342900">
              <a:buFont typeface="Arial" panose="020B0604020202020204" pitchFamily="34" charset="0"/>
              <a:buChar char="•"/>
            </a:pPr>
            <a:r>
              <a:rPr lang="en-US" dirty="0"/>
              <a:t>Note that environment variables cannot contain line breaks.</a:t>
            </a:r>
          </a:p>
          <a:p>
            <a:pPr marL="342900" indent="-342900">
              <a:buFont typeface="Arial" panose="020B0604020202020204" pitchFamily="34" charset="0"/>
              <a:buChar char="•"/>
            </a:pPr>
            <a:r>
              <a:rPr lang="en-US" dirty="0"/>
              <a:t>This is important when setting the GOOGLE_CREDENTIALS environment variable to a service account credentials file which is a JSON document; you need to strip out all the line breaks.</a:t>
            </a:r>
          </a:p>
        </p:txBody>
      </p:sp>
    </p:spTree>
    <p:extLst>
      <p:ext uri="{BB962C8B-B14F-4D97-AF65-F5344CB8AC3E}">
        <p14:creationId xmlns:p14="http://schemas.microsoft.com/office/powerpoint/2010/main" val="37546607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a:p>
            <a:pPr marL="342900" indent="-342900">
              <a:buFont typeface="Arial" panose="020B0604020202020204" pitchFamily="34" charset="0"/>
              <a:buChar char="•"/>
            </a:pPr>
            <a:r>
              <a:rPr lang="en-US" dirty="0"/>
              <a:t>You can run `terraform apply` instead of `terraform plan` if you want and then just find the new run in the TFC UI, but then you will need to discard the plan.</a:t>
            </a:r>
          </a:p>
          <a:p>
            <a:pPr marL="342900" indent="-342900">
              <a:buFont typeface="Arial" panose="020B0604020202020204" pitchFamily="34" charset="0"/>
              <a:buChar char="•"/>
            </a:pPr>
            <a:r>
              <a:rPr lang="en-US" dirty="0"/>
              <a:t>There are actually 7 mock files for Terraform 0.12 and higher: the original v1 versions of the tfplan, tfconfig, and tfstate imports, the newer v2 versions of them, and the tfrun import which only has a single version.</a:t>
            </a:r>
          </a:p>
          <a:p>
            <a:pPr marL="342900" indent="-342900">
              <a:buFont typeface="Arial" panose="020B0604020202020204" pitchFamily="34" charset="0"/>
              <a:buChar char="•"/>
            </a:pPr>
            <a:r>
              <a:rPr lang="en-US" dirty="0"/>
              <a:t>The tar.gz also includes a sentinel.json file which can be used with the Sentinel CLI and contains valid references to all 7 mocks.</a:t>
            </a:r>
          </a:p>
        </p:txBody>
      </p:sp>
    </p:spTree>
    <p:extLst>
      <p:ext uri="{BB962C8B-B14F-4D97-AF65-F5344CB8AC3E}">
        <p14:creationId xmlns:p14="http://schemas.microsoft.com/office/powerpoint/2010/main" val="3628280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3594567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https://registry.terraform.io/browse/providers.</a:t>
            </a:r>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5 is to write a Sentinel policy.</a:t>
            </a:r>
          </a:p>
          <a:p>
            <a:pPr marL="342900" indent="-342900">
              <a:buFont typeface="Arial" panose="020B0604020202020204" pitchFamily="34" charset="0"/>
              <a:buChar char="•"/>
            </a:pPr>
            <a:r>
              <a:rPr lang="en-US" dirty="0"/>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(tfplan/v2, tfconfig/v2, tfstate/v2, and tfrun) before we can use them.</a:t>
            </a:r>
          </a:p>
          <a:p>
            <a:pPr marL="342900" indent="-342900">
              <a:buFont typeface="Arial" panose="020B0604020202020204" pitchFamily="34" charset="0"/>
              <a:buChar char="•"/>
            </a:pPr>
            <a:r>
              <a:rPr lang="en-US" dirty="0"/>
              <a:t>We also need to import any Sentinel Modules that contain functions we wish to call.</a:t>
            </a:r>
          </a:p>
          <a:p>
            <a:pPr marL="342900" indent="-342900">
              <a:buFont typeface="Arial" panose="020B0604020202020204" pitchFamily="34" charset="0"/>
              <a:buChar char="•"/>
            </a:pPr>
            <a:r>
              <a:rPr lang="en-US" dirty="0"/>
              <a:t>In this case, we are importing the "tfplan-functions.sentinel" module with an alias set to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we do not need to import tfplan/v2 since it is imported by the tfplan-functions module.</a:t>
            </a:r>
          </a:p>
        </p:txBody>
      </p:sp>
    </p:spTree>
    <p:extLst>
      <p:ext uri="{BB962C8B-B14F-4D97-AF65-F5344CB8AC3E}">
        <p14:creationId xmlns:p14="http://schemas.microsoft.com/office/powerpoint/2010/main" val="24689426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should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custom find_resources() function to find all EC2 instances</a:t>
            </a:r>
          </a:p>
          <a:p>
            <a:pPr marL="342900" indent="-342900">
              <a:buFont typeface="Arial" panose="020B0604020202020204" pitchFamily="34" charset="0"/>
              <a:buChar char="•"/>
            </a:pPr>
            <a:r>
              <a:rPr lang="en-US" dirty="0"/>
              <a:t>We then call the custom filter_attribute_not_in_list() function to filter to those EC2 instances that do not have "instance_type" set to a value in the allowed_types list.</a:t>
            </a:r>
          </a:p>
          <a:p>
            <a:pPr marL="342900" indent="-342900">
              <a:buFont typeface="Arial" panose="020B0604020202020204" pitchFamily="34" charset="0"/>
              <a:buChar char="•"/>
            </a:pPr>
            <a:r>
              <a:rPr lang="en-US" dirty="0"/>
              <a:t>Note that the second function prints a message for each EC2 instance that is selected by the filter. This is true of all the filter functions.</a:t>
            </a:r>
          </a:p>
          <a:p>
            <a:pPr marL="342900" indent="-342900">
              <a:buFont typeface="Arial" panose="020B0604020202020204" pitchFamily="34" charset="0"/>
              <a:buChar char="•"/>
            </a:pPr>
            <a:r>
              <a:rPr lang="en-US" dirty="0"/>
              <a:t>Both functions come from the tfplan-functions module that we aliased with "plan".</a:t>
            </a:r>
          </a:p>
          <a:p>
            <a:pPr marL="342900" indent="-342900">
              <a:buFont typeface="Arial" panose="020B0604020202020204" pitchFamily="34" charset="0"/>
              <a:buChar char="•"/>
            </a:pPr>
            <a:r>
              <a:rPr lang="en-US" dirty="0"/>
              <a:t>Recall that attributes include arguments and exported attributes.</a:t>
            </a:r>
          </a:p>
        </p:txBody>
      </p:sp>
    </p:spTree>
    <p:extLst>
      <p:ext uri="{BB962C8B-B14F-4D97-AF65-F5344CB8AC3E}">
        <p14:creationId xmlns:p14="http://schemas.microsoft.com/office/powerpoint/2010/main" val="18663459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set a boolean variable, violations, to the length of the violatingEC2Instances list.</a:t>
            </a:r>
          </a:p>
          <a:p>
            <a:pPr marL="342900" indent="-342900">
              <a:buFont typeface="Arial" panose="020B0604020202020204" pitchFamily="34" charset="0"/>
              <a:buChar char="•"/>
            </a:pPr>
            <a:r>
              <a:rPr lang="en-US" dirty="0"/>
              <a:t>The main rule will pass if violations is 0 but fail if it is not 0.</a:t>
            </a:r>
          </a:p>
          <a:p>
            <a:pPr marL="342900" indent="-342900">
              <a:buFont typeface="Arial" panose="020B0604020202020204" pitchFamily="34" charset="0"/>
              <a:buChar char="•"/>
            </a:pPr>
            <a:r>
              <a:rPr lang="en-US" dirty="0"/>
              <a:t>We prefer to always have a single main rule that only evaluates one or more boolean variables that have already been computed.</a:t>
            </a:r>
          </a:p>
          <a:p>
            <a:pPr marL="342900" indent="-342900">
              <a:buFont typeface="Arial" panose="020B0604020202020204" pitchFamily="34" charset="0"/>
              <a:buChar char="•"/>
            </a:pPr>
            <a:r>
              <a:rPr lang="en-US" dirty="0"/>
              <a:t>Doing this suppresses most of Sentinel's default TRUE/FALSE output which is really aimed at the writers of Sentinel policies, not at the consumers of them who in TFC/TFE are the writers of Terraform code that violated the policies.</a:t>
            </a:r>
          </a:p>
          <a:p>
            <a:pPr marL="342900" indent="-342900">
              <a:buFont typeface="Arial" panose="020B0604020202020204" pitchFamily="34" charset="0"/>
              <a:buChar char="•"/>
            </a:pPr>
            <a:r>
              <a:rPr lang="en-US" dirty="0"/>
              <a:t>Instead, we rely upon calls to Sentinel's print() function done by the filter function.</a:t>
            </a:r>
          </a:p>
        </p:txBody>
      </p:sp>
    </p:spTree>
    <p:extLst>
      <p:ext uri="{BB962C8B-B14F-4D97-AF65-F5344CB8AC3E}">
        <p14:creationId xmlns:p14="http://schemas.microsoft.com/office/powerpoint/2010/main" val="10808687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24988080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'find_resources' function from the 'tfplan-functions' module (that we aliased with "plan") finds all resources of a given type that are not being permanently deleted.</a:t>
            </a:r>
          </a:p>
          <a:p>
            <a:pPr marL="342900" indent="-342900">
              <a:buFont typeface="Arial" panose="020B0604020202020204" pitchFamily="34" charset="0"/>
              <a:buChar char="•"/>
            </a:pPr>
            <a:r>
              <a:rPr lang="en-US" dirty="0"/>
              <a:t>Note that this function actually uses Sentinel's 'filter' expression.</a:t>
            </a:r>
          </a:p>
          <a:p>
            <a:pPr marL="342900" indent="-342900">
              <a:buFont typeface="Arial" panose="020B0604020202020204" pitchFamily="34" charset="0"/>
              <a:buChar char="•"/>
            </a:pPr>
            <a:r>
              <a:rPr lang="en-US" dirty="0"/>
              <a:t>A data source is technically a read-only resource.</a:t>
            </a:r>
          </a:p>
          <a:p>
            <a:pPr marL="342900" indent="-342900">
              <a:buFont typeface="Arial" panose="020B0604020202020204" pitchFamily="34" charset="0"/>
              <a:buChar char="•"/>
            </a:pPr>
            <a:r>
              <a:rPr lang="en-US" dirty="0"/>
              <a:t>In fact, the `mode` of a resource in the resource_changes collection of the tfplan/v2 import is "managed" for resources and "data" for data sources.</a:t>
            </a:r>
          </a:p>
          <a:p>
            <a:pPr marL="342900" indent="-342900">
              <a:buFont typeface="Arial" panose="020B0604020202020204" pitchFamily="34" charset="0"/>
              <a:buChar char="•"/>
            </a:pPr>
            <a:r>
              <a:rPr lang="en-US" dirty="0"/>
              <a:t>There is also a 'find_datasources" function in the same module.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could have used a single find_resources() function for both resources and data sources, but then we would have had to include a `mode` parameter in the declaration of the function and every time it was called.</a:t>
            </a:r>
          </a:p>
          <a:p>
            <a:pPr marL="342900" indent="-342900">
              <a:buFont typeface="Arial" panose="020B0604020202020204" pitchFamily="34" charset="0"/>
              <a:buChar char="•"/>
            </a:pPr>
            <a:r>
              <a:rPr lang="en-US" dirty="0"/>
              <a:t>There are similar functions in the tfstate-functions module.</a:t>
            </a:r>
          </a:p>
        </p:txBody>
      </p:sp>
    </p:spTree>
    <p:extLst>
      <p:ext uri="{BB962C8B-B14F-4D97-AF65-F5344CB8AC3E}">
        <p14:creationId xmlns:p14="http://schemas.microsoft.com/office/powerpoint/2010/main" val="89511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the "filter_attribute_not_in_list" function called by the policy.</a:t>
            </a:r>
          </a:p>
          <a:p>
            <a:pPr marL="342900" indent="-342900">
              <a:buFont typeface="Arial" panose="020B0604020202020204" pitchFamily="34" charset="0"/>
              <a:buChar char="•"/>
            </a:pPr>
            <a:r>
              <a:rPr lang="en-US" dirty="0"/>
              <a:t>We've highlighted the important parts in red.</a:t>
            </a:r>
          </a:p>
          <a:p>
            <a:pPr marL="342900" indent="-342900">
              <a:buFont typeface="Arial" panose="020B0604020202020204" pitchFamily="34" charset="0"/>
              <a:buChar char="•"/>
            </a:pPr>
            <a:r>
              <a:rPr lang="en-US" dirty="0"/>
              <a:t>Note that it iterates over all resources passed to it and then calls the "evaluate_attribute" function against each one to determine its value, giving `null` if it is missing. (The actual function converts null to the string "null".)</a:t>
            </a:r>
          </a:p>
          <a:p>
            <a:pPr marL="342900" indent="-342900">
              <a:buFont typeface="Arial" panose="020B0604020202020204" pitchFamily="34" charset="0"/>
              <a:buChar char="•"/>
            </a:pPr>
            <a:r>
              <a:rPr lang="en-US" dirty="0"/>
              <a:t>It then checks if the value is in the list of allowed values.</a:t>
            </a:r>
          </a:p>
          <a:p>
            <a:pPr marL="342900" indent="-342900">
              <a:buFont typeface="Arial" panose="020B0604020202020204" pitchFamily="34" charset="0"/>
              <a:buChar char="•"/>
            </a:pPr>
            <a:r>
              <a:rPr lang="en-US" dirty="0"/>
              <a:t>If not, it adds it to the violators map which is what the function returns.</a:t>
            </a:r>
          </a:p>
        </p:txBody>
      </p:sp>
    </p:spTree>
    <p:extLst>
      <p:ext uri="{BB962C8B-B14F-4D97-AF65-F5344CB8AC3E}">
        <p14:creationId xmlns:p14="http://schemas.microsoft.com/office/powerpoint/2010/main" val="11270116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evaluate_attribute function is very important.</a:t>
            </a:r>
          </a:p>
          <a:p>
            <a:pPr marL="342900" indent="-342900">
              <a:buFont typeface="Arial" panose="020B0604020202020204" pitchFamily="34" charset="0"/>
              <a:buChar char="•"/>
            </a:pPr>
            <a:r>
              <a:rPr lang="en-US" dirty="0"/>
              <a:t>It is called by all the filter functions.</a:t>
            </a:r>
          </a:p>
          <a:p>
            <a:pPr marL="342900" indent="-342900">
              <a:buFont typeface="Arial" panose="020B0604020202020204" pitchFamily="34" charset="0"/>
              <a:buChar char="•"/>
            </a:pPr>
            <a:r>
              <a:rPr lang="en-US" dirty="0"/>
              <a:t>There are actually versions of this in both the tfplan-functions and the tfstate-functions modules. Also in the tfconfig-functions module.</a:t>
            </a:r>
          </a:p>
          <a:p>
            <a:pPr marL="342900" indent="-342900">
              <a:buFont typeface="Arial" panose="020B0604020202020204" pitchFamily="34" charset="0"/>
              <a:buChar char="•"/>
            </a:pPr>
            <a:r>
              <a:rPr lang="en-US" dirty="0"/>
              <a:t>It is important to pass parameters to it in the forms it expects.</a:t>
            </a:r>
          </a:p>
          <a:p>
            <a:pPr marL="342900" indent="-342900">
              <a:buFont typeface="Arial" panose="020B0604020202020204" pitchFamily="34" charset="0"/>
              <a:buChar char="•"/>
            </a:pPr>
            <a:r>
              <a:rPr lang="en-US" dirty="0"/>
              <a:t>For the tfplan-functions version, pass r as `rc.change.after` in first call where rc is derived by applying filters to `tfplan.resource_changes `.</a:t>
            </a:r>
          </a:p>
          <a:p>
            <a:pPr marL="342900" indent="-342900">
              <a:buFont typeface="Arial" panose="020B0604020202020204" pitchFamily="34" charset="0"/>
              <a:buChar char="•"/>
            </a:pPr>
            <a:r>
              <a:rPr lang="en-US" dirty="0"/>
              <a:t>For the tfstate-functions version, pass r as `r.values` in the first call where r is derived by applying filters to `tfstate.resources`.</a:t>
            </a:r>
          </a:p>
          <a:p>
            <a:pPr marL="342900" indent="-342900">
              <a:buFont typeface="Arial" panose="020B0604020202020204" pitchFamily="34" charset="0"/>
              <a:buChar char="•"/>
            </a:pPr>
            <a:r>
              <a:rPr lang="en-US" dirty="0"/>
              <a:t>Pass `attribute` as a string delimited by "." in which indices of lists start with 0.</a:t>
            </a:r>
          </a:p>
          <a:p>
            <a:pPr marL="342900" indent="-342900">
              <a:buFont typeface="Arial" panose="020B0604020202020204" pitchFamily="34" charset="0"/>
              <a:buChar char="•"/>
            </a:pPr>
            <a:r>
              <a:rPr lang="en-US" dirty="0"/>
              <a:t>Do not use `[n]` notation for indices even though this is what you would use if working with a list directly.</a:t>
            </a:r>
          </a:p>
        </p:txBody>
      </p:sp>
    </p:spTree>
    <p:extLst>
      <p:ext uri="{BB962C8B-B14F-4D97-AF65-F5344CB8AC3E}">
        <p14:creationId xmlns:p14="http://schemas.microsoft.com/office/powerpoint/2010/main" val="337233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2513011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tfconfig/v2, tfstate/v2, or tfrun mock files, you need to specify the mock type accordingly (instead of using "tfplan/v2").</a:t>
            </a:r>
          </a:p>
        </p:txBody>
      </p:sp>
    </p:spTree>
    <p:extLst>
      <p:ext uri="{BB962C8B-B14F-4D97-AF65-F5344CB8AC3E}">
        <p14:creationId xmlns:p14="http://schemas.microsoft.com/office/powerpoint/2010/main" val="32032140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stanza at the top declares a Sentinel Module with functions that can be called by Sentinel policies that import them.</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the file "tfplan-functions.sentinel" is being declared as the module "tfplan-functions".  Recall that when we imported it in our policy, we gave it the alias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indicate that the test case should use the mock-tfplan-pass.sentinel mock and that the main rule should evaluate to true.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using tfconfig/v2, tfstate/v2, or tfrun mock files, you need to specify the mock type accordingly (instead of using "tfplan/v2").</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538856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fail.hcl test case declares the use of the same "tfplan-functions" Sentinel module.</a:t>
            </a:r>
          </a:p>
          <a:p>
            <a:pPr marL="342900" indent="-342900">
              <a:buFont typeface="Arial" panose="020B0604020202020204" pitchFamily="34" charset="0"/>
              <a:buChar char="•"/>
            </a:pPr>
            <a:r>
              <a:rPr lang="en-US" dirty="0"/>
              <a:t>But it uses the mock-tfplan-fail.sentinel mock and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p:txBody>
      </p:sp>
    </p:spTree>
    <p:extLst>
      <p:ext uri="{BB962C8B-B14F-4D97-AF65-F5344CB8AC3E}">
        <p14:creationId xmlns:p14="http://schemas.microsoft.com/office/powerpoint/2010/main" val="29906535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should always have at least one fail test case and one pass test case with corresponding mocks.</a:t>
            </a:r>
          </a:p>
          <a:p>
            <a:pPr marL="342900" indent="-342900">
              <a:buFont typeface="Arial" panose="020B0604020202020204" pitchFamily="34" charset="0"/>
              <a:buChar char="•"/>
            </a:pPr>
            <a:r>
              <a:rPr lang="en-US" dirty="0"/>
              <a:t>Sometimes you will want multiple fail test cases and corresponding mocks.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even want multiple pass test cases and corresponding mocks.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46485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can use the –run argument to indicate which policy we want to run, using a partial name or regex that suffices to uniquely identify the policy.</a:t>
            </a:r>
          </a:p>
          <a:p>
            <a:pPr marL="342900" indent="-342900">
              <a:buFont typeface="Arial" panose="020B0604020202020204" pitchFamily="34" charset="0"/>
              <a:buChar char="•"/>
            </a:pPr>
            <a:r>
              <a:rPr lang="en-US" dirty="0"/>
              <a:t>We can also specify the full policy name: "sentinel test 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pPr marL="342900" indent="-342900">
              <a:buFont typeface="Arial" panose="020B0604020202020204" pitchFamily="34" charset="0"/>
              <a:buChar char="•"/>
            </a:pPr>
            <a:r>
              <a:rPr lang="en-US" dirty="0"/>
              <a:t>Note that the zip file with the downloaded mocks actually contains a "sentinel.json" file which is a valid Sentinel configuration file, but you would want to edit it after moving the mocks into a different directory.</a:t>
            </a:r>
          </a:p>
        </p:txBody>
      </p:sp>
    </p:spTree>
    <p:extLst>
      <p:ext uri="{BB962C8B-B14F-4D97-AF65-F5344CB8AC3E}">
        <p14:creationId xmlns:p14="http://schemas.microsoft.com/office/powerpoint/2010/main" val="5441347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fail.hcl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While we won't be using Sentinel in Terraform Cloud or Terraform Enterprise today, we did want to review this topic</a:t>
            </a:r>
          </a:p>
          <a:p>
            <a:pPr marL="342900" indent="-342900">
              <a:buFont typeface="Arial" panose="020B0604020202020204" pitchFamily="34" charset="0"/>
              <a:buChar char="•"/>
            </a:pPr>
            <a:r>
              <a:rPr lang="en-US" dirty="0"/>
              <a:t>After all, that is where your Sentinel policies will really be running.</a:t>
            </a:r>
          </a:p>
          <a:p>
            <a:pPr marL="342900" indent="-342900">
              <a:buFont typeface="Arial" panose="020B0604020202020204" pitchFamily="34" charset="0"/>
              <a:buChar char="•"/>
            </a:pPr>
            <a:r>
              <a:rPr lang="en-US" dirty="0"/>
              <a:t>You'll get a chance to complete and test some more Sentinel policies with the Sentinel CLI after this section.</a:t>
            </a:r>
          </a:p>
        </p:txBody>
      </p:sp>
    </p:spTree>
    <p:extLst>
      <p:ext uri="{BB962C8B-B14F-4D97-AF65-F5344CB8AC3E}">
        <p14:creationId xmlns:p14="http://schemas.microsoft.com/office/powerpoint/2010/main" val="32946630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a:t>
            </a:r>
          </a:p>
          <a:p>
            <a:pPr marL="342900" indent="-342900">
              <a:buFont typeface="Arial" panose="020B0604020202020204" pitchFamily="34" charset="0"/>
              <a:buChar char="•"/>
            </a:pPr>
            <a:r>
              <a:rPr lang="en-US" dirty="0"/>
              <a:t>References to policies and modules in the same repository can use `..` to point to files outside the directory containing sentinel.hcl</a:t>
            </a:r>
          </a:p>
          <a:p>
            <a:pPr marL="342900" indent="-342900">
              <a:buFont typeface="Arial" panose="020B0604020202020204" pitchFamily="34" charset="0"/>
              <a:buChar char="•"/>
            </a:pPr>
            <a:r>
              <a:rPr lang="en-US" dirty="0"/>
              <a:t>Policies and Sentinel modules can be loaded from remote repositories using URLs that point to the raw files.</a:t>
            </a:r>
          </a:p>
        </p:txBody>
      </p:sp>
    </p:spTree>
    <p:extLst>
      <p:ext uri="{BB962C8B-B14F-4D97-AF65-F5344CB8AC3E}">
        <p14:creationId xmlns:p14="http://schemas.microsoft.com/office/powerpoint/2010/main" val="2651614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Sentinel-for-Terraform-v4.pptx"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2.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11.xml"/><Relationship Id="rId1" Type="http://schemas.openxmlformats.org/officeDocument/2006/relationships/slideLayout" Target="../slideLayouts/slideLayout26.xml"/><Relationship Id="rId5" Type="http://schemas.openxmlformats.org/officeDocument/2006/relationships/hyperlink" Target="https://github.com/hashicorp/terraform-sentinel-policies/tree/main/cloud-agnostic/http-examples" TargetMode="External"/><Relationship Id="rId4" Type="http://schemas.openxmlformats.org/officeDocument/2006/relationships/hyperlink" Target="https://docs.hashicorp.com/sentinel/language/parameters"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Writing%20and%20Testing%20Sentinel%20Policies%20for%20Terraform%20v3.0.pdf" TargetMode="External"/><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1.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9.xml"/><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3" Type="http://schemas.openxmlformats.org/officeDocument/2006/relationships/hyperlink" Target="https://www.terraform.io/docs/cloud/sentinel/import/tfplan-v2.html#change-representation" TargetMode="External"/><Relationship Id="rId2" Type="http://schemas.openxmlformats.org/officeDocument/2006/relationships/notesSlide" Target="../notesSlides/notesSlide134.xml"/><Relationship Id="rId1" Type="http://schemas.openxmlformats.org/officeDocument/2006/relationships/slideLayout" Target="../slideLayouts/slideLayout26.xml"/><Relationship Id="rId5" Type="http://schemas.openxmlformats.org/officeDocument/2006/relationships/hyperlink" Target="https://www.terraform.io/docs/cloud/sentinel/import/tfstate-v2.html#the-resources-collection" TargetMode="External"/><Relationship Id="rId4" Type="http://schemas.openxmlformats.org/officeDocument/2006/relationships/hyperlink" Target="https://www.terraform.io/docs/cloud/sentinel/import/tfplan-v2.html#the-resource_changes-collection"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8.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9.xml"/><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6.xml"/></Relationships>
</file>

<file path=ppt/slides/_rels/slide1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3.xml"/><Relationship Id="rId1" Type="http://schemas.openxmlformats.org/officeDocument/2006/relationships/slideLayout" Target="../slideLayouts/slideLayout2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ashicorp/sentinel-training-solution" TargetMode="External"/><Relationship Id="rId2" Type="http://schemas.openxmlformats.org/officeDocument/2006/relationships/notesSlide" Target="../notesSlides/notesSlide147.xml"/><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hyperlink" Target="WritingAndTestingSentinelPoliciesForTerraform-v3.0.pdf" TargetMode="External"/><Relationship Id="rId5" Type="http://schemas.openxmlformats.org/officeDocument/2006/relationships/hyperlink" Target="https://github.com/hashicorp/terraform-sentinel-policies" TargetMode="External"/><Relationship Id="rId4" Type="http://schemas.openxmlformats.org/officeDocument/2006/relationships/hyperlink" Target="https://www.terraform.io/docs/cloud/sentinel/index.html" TargetMode="External"/></Relationships>
</file>

<file path=ppt/slides/_rels/slide22.xml.rels><?xml version="1.0" encoding="UTF-8" standalone="yes"?>
<Relationships xmlns="http://schemas.openxmlformats.org/package/2006/relationships"><Relationship Id="rId3" Type="http://schemas.microsoft.com/office/2018/10/relationships/comments" Target="../comments/modernComment_131_3B8A72AB.xm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FB_BFFBEB1A.xml"/><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hyperlink" Target="https://www.terraform.io/docs/cloud/sentinel/import/tfplan-v2.html" TargetMode="External"/><Relationship Id="rId2" Type="http://schemas.openxmlformats.org/officeDocument/2006/relationships/notesSlide" Target="../notesSlides/notesSlide54.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cloud/sentinel/import/tfstate-v2.html" TargetMode="External"/><Relationship Id="rId4" Type="http://schemas.openxmlformats.org/officeDocument/2006/relationships/hyperlink" Target="https://www.terraform.io/docs/cloud/sentinel/import/tfconfig-v2.html"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hashicorp/terraform-sentinel-policies/tree/main/azure/azure-functions" TargetMode="External"/><Relationship Id="rId3" Type="http://schemas.openxmlformats.org/officeDocument/2006/relationships/hyperlink" Target="https://github.com/hashicorp/terraform-sentinel-policies/tree/main/common-functions/tfplan-functions" TargetMode="External"/><Relationship Id="rId7" Type="http://schemas.openxmlformats.org/officeDocument/2006/relationships/hyperlink" Target="https://github.com/hashicorp/terraform-sentinel-policies/tree/main/aws/aws-functions" TargetMode="External"/><Relationship Id="rId2" Type="http://schemas.openxmlformats.org/officeDocument/2006/relationships/notesSlide" Target="../notesSlides/notesSlide56.xml"/><Relationship Id="rId1" Type="http://schemas.openxmlformats.org/officeDocument/2006/relationships/slideLayout" Target="../slideLayouts/slideLayout26.xml"/><Relationship Id="rId6" Type="http://schemas.openxmlformats.org/officeDocument/2006/relationships/hyperlink" Target="https://github.com/hashicorp/terraform-sentinel-policies/tree/main/common-functions/tfrun-functions" TargetMode="External"/><Relationship Id="rId5" Type="http://schemas.openxmlformats.org/officeDocument/2006/relationships/hyperlink" Target="https://github.com/hashicorp/terraform-sentinel-policies/tree/main/common-functions/tfconfig-functions" TargetMode="External"/><Relationship Id="rId10" Type="http://schemas.openxmlformats.org/officeDocument/2006/relationships/hyperlink" Target="https://github.com/hashicorp/terraform-sentinel-policies/tree/main/cloud-agnostic/http-examples/registry-functions" TargetMode="External"/><Relationship Id="rId4" Type="http://schemas.openxmlformats.org/officeDocument/2006/relationships/hyperlink" Target="https://github.com/hashicorp/terraform-sentinel-policies/tree/main/common-functions/tfstate-functions" TargetMode="External"/><Relationship Id="rId9" Type="http://schemas.openxmlformats.org/officeDocument/2006/relationships/hyperlink" Target="https://github.com/hashicorp/terraform-sentinel-policies/tree/main/gcp/gcp-functions"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microsoft.com/office/2018/10/relationships/comments" Target="../comments/modernComment_1F7_7030991D.xml"/><Relationship Id="rId2" Type="http://schemas.openxmlformats.org/officeDocument/2006/relationships/notesSlide" Target="../notesSlides/notesSlide63.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first-generation" TargetMode="External"/></Relationships>
</file>

<file path=ppt/slides/_rels/slide65.xml.rels><?xml version="1.0" encoding="UTF-8" standalone="yes"?>
<Relationships xmlns="http://schemas.openxmlformats.org/package/2006/relationships"><Relationship Id="rId3" Type="http://schemas.microsoft.com/office/2018/10/relationships/comments" Target="../comments/modernComment_1F8_678A2129.xml"/><Relationship Id="rId2" Type="http://schemas.openxmlformats.org/officeDocument/2006/relationships/notesSlide" Target="../notesSlides/notesSlide64.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second-generation"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hashicorp/terraform-sentinel-policies" TargetMode="External"/><Relationship Id="rId2" Type="http://schemas.openxmlformats.org/officeDocument/2006/relationships/notesSlide" Target="../notesSlides/notesSlide65.xml"/><Relationship Id="rId1" Type="http://schemas.openxmlformats.org/officeDocument/2006/relationships/slideLayout" Target="../slideLayouts/slideLayout26.xml"/><Relationship Id="rId6" Type="http://schemas.openxmlformats.org/officeDocument/2006/relationships/hyperlink" Target="https://docs.hashicorp.com/sentinel/language/conditionals/" TargetMode="External"/><Relationship Id="rId5" Type="http://schemas.openxmlformats.org/officeDocument/2006/relationships/hyperlink" Target="https://docs.hashicorp.com/sentinel/language/loops/#for-statements" TargetMode="External"/><Relationship Id="rId4" Type="http://schemas.openxmlformats.org/officeDocument/2006/relationships/hyperlink" Target="https://docs.hashicorp.com/sentinel/language/collection-operations/#filter-expression"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github.com/hashicorp/terraform-guides/blob/master/governance/third-generation/azure/restrict-publishers-of-current-vms.sentinel" TargetMode="External"/><Relationship Id="rId3" Type="http://schemas.openxmlformats.org/officeDocument/2006/relationships/hyperlink" Target="https://github.com/hashicorp/terraform-sentinel-policies/blob/main/aws/restrict-ec2-instance-type.sentinel" TargetMode="External"/><Relationship Id="rId7" Type="http://schemas.openxmlformats.org/officeDocument/2006/relationships/hyperlink" Target="https://github.com/hashicorp/terraform-sentinel-policies/blob/main/azure/restrict-publishers-of-current-vms.sentinel" TargetMode="External"/><Relationship Id="rId2" Type="http://schemas.openxmlformats.org/officeDocument/2006/relationships/notesSlide" Target="../notesSlides/notesSlide66.xml"/><Relationship Id="rId1" Type="http://schemas.openxmlformats.org/officeDocument/2006/relationships/slideLayout" Target="../slideLayouts/slideLayout26.xml"/><Relationship Id="rId6" Type="http://schemas.openxmlformats.org/officeDocument/2006/relationships/hyperlink" Target="https://github.com/hashicorp/terraform-guides/blob/master/governance/third-generation/vmware/restrict-vm-disk-size.sentinel" TargetMode="External"/><Relationship Id="rId5" Type="http://schemas.openxmlformats.org/officeDocument/2006/relationships/hyperlink" Target="https://github.com/hashicorp/terraform-sentinel-policies/blob/main/vmware/restrict-vm-disk-size.sentinel" TargetMode="External"/><Relationship Id="rId4" Type="http://schemas.openxmlformats.org/officeDocument/2006/relationships/hyperlink" Target="https://github.com/hashicorp/terraform-sentinel-policies/blob/main/vmware/restrict-vm-cpu-and-memory.sentinel"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75.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6.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(v5)</a:t>
            </a:r>
            <a:br>
              <a:rPr lang="en-US" dirty="0"/>
            </a:br>
            <a:r>
              <a:rPr lang="en-US" sz="4400" dirty="0">
                <a:hlinkClick r:id="rId3"/>
              </a:rPr>
              <a:t>https://storage.googleapis.com/instruqt-hashicorp-tracks/sentinel-shared/Sentinel-for-Terraform-v4.pptx</a:t>
            </a:r>
            <a:br>
              <a:rPr lang="en-US" sz="4000" dirty="0"/>
            </a:br>
            <a:endParaRPr sz="4000"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&lt;Instructor&gt;</a:t>
            </a:r>
          </a:p>
          <a:p>
            <a:pPr>
              <a:lnSpc>
                <a:spcPct val="100000"/>
              </a:lnSpc>
              <a:spcBef>
                <a:spcPts val="0"/>
              </a:spcBef>
              <a:defRPr>
                <a:solidFill>
                  <a:schemeClr val="accent1"/>
                </a:solidFill>
              </a:defRPr>
            </a:pPr>
            <a:r>
              <a:rPr lang="en-US" sz="4800" dirty="0">
                <a:solidFill>
                  <a:schemeClr val="bg1"/>
                </a:solidFill>
              </a:rPr>
              <a:t>Global Technology Specialist</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normAutofit/>
          </a:bodyPr>
          <a:lstStyle/>
          <a:p>
            <a:r>
              <a:rPr lang="en-US" dirty="0"/>
              <a:t>Continually check infrastructure to validate compliance</a:t>
            </a:r>
          </a:p>
          <a:p>
            <a:endParaRPr lang="en-US" dirty="0"/>
          </a:p>
          <a:p>
            <a:r>
              <a:rPr lang="en-US" dirty="0"/>
              <a:t>Remove existing resources that violate policies</a:t>
            </a:r>
          </a:p>
          <a:p>
            <a:endParaRPr lang="en-US" dirty="0"/>
          </a:p>
          <a:p>
            <a:r>
              <a:rPr lang="en-US" dirty="0"/>
              <a:t>Ensure that resource attributes are valid</a:t>
            </a:r>
          </a:p>
          <a:p>
            <a:pPr lvl="1"/>
            <a:r>
              <a:rPr lang="en-US" dirty="0"/>
              <a:t>For instance, Sentinel can validate that a KMS key is specified for an S3 bucket, but not that it is a valid key.</a:t>
            </a:r>
          </a:p>
          <a:p>
            <a:pPr lvl="1"/>
            <a:r>
              <a:rPr lang="en-US" dirty="0"/>
              <a:t>Can’t check if “</a:t>
            </a:r>
            <a:r>
              <a:rPr lang="en-US" b="1" i="1" dirty="0" err="1"/>
              <a:t>SuperLargeBigInstance</a:t>
            </a:r>
            <a:r>
              <a:rPr lang="en-US" dirty="0"/>
              <a:t>” is a valid type</a:t>
            </a:r>
          </a:p>
          <a:p>
            <a:pPr marL="22225" indent="0">
              <a:buNone/>
            </a:pPr>
            <a:endParaRPr lang="en-US" dirty="0"/>
          </a:p>
          <a:p>
            <a:r>
              <a:rPr lang="en-US" dirty="0"/>
              <a:t>Analyze or 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The "sentinel.hcl" file can also specify Sentinel modules to load.</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Policies and Modules can be in any directory of the current repository and even in remote repositories.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specify </a:t>
            </a:r>
            <a:r>
              <a:rPr lang="en-US" b="1" dirty="0"/>
              <a:t>Parameters</a:t>
            </a:r>
            <a:r>
              <a:rPr lang="en-US" dirty="0"/>
              <a:t> for it including sensitive ones.</a:t>
            </a:r>
          </a:p>
          <a:p>
            <a:pPr marL="708025" indent="-685800"/>
            <a:r>
              <a:rPr lang="en-US" dirty="0"/>
              <a:t>You determine the workspaces it should be enforced on.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1396472464"/>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Here is an example policy set:</a:t>
            </a:r>
          </a:p>
          <a:p>
            <a:pPr marL="22225" indent="0">
              <a:buNone/>
            </a:pPr>
            <a:r>
              <a:rPr lang="en-US" sz="4400" dirty="0">
                <a:latin typeface="Courier" pitchFamily="2" charset="0"/>
                <a:ea typeface="Verdana" panose="020B0604030504040204" pitchFamily="34" charset="0"/>
                <a:cs typeface="Verdana" panose="020B0604030504040204" pitchFamily="34" charset="0"/>
              </a:rPr>
              <a:t>module "tfplan-functions"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"../common-functions/tfplan-functions/tfplan</a:t>
            </a:r>
          </a:p>
          <a:p>
            <a:pPr marL="22225" indent="0">
              <a:buNone/>
            </a:pPr>
            <a:r>
              <a:rPr lang="en-US" sz="4400" dirty="0">
                <a:latin typeface="Courier" pitchFamily="2" charset="0"/>
                <a:ea typeface="Verdana" panose="020B0604030504040204" pitchFamily="34" charset="0"/>
                <a:cs typeface="Verdana" panose="020B0604030504040204" pitchFamily="34" charset="0"/>
              </a:rPr>
              <a:t>		  -functions.sentinel"</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a:p>
            <a:pPr marL="22225" indent="0">
              <a:buNone/>
            </a:pPr>
            <a:endParaRPr lang="en-US" sz="4400" dirty="0">
              <a:latin typeface="Courier" pitchFamily="2"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policy "restrict-ec2-instance-type"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"./restrict-ec2-instance-type.sentinel"</a:t>
            </a:r>
          </a:p>
          <a:p>
            <a:pPr marL="22225" indent="0">
              <a:buNone/>
            </a:pPr>
            <a:r>
              <a:rPr lang="en-US" sz="4400" dirty="0">
                <a:latin typeface="Courier" pitchFamily="2" charset="0"/>
                <a:ea typeface="Verdana" panose="020B0604030504040204" pitchFamily="34" charset="0"/>
                <a:cs typeface="Verdana" panose="020B0604030504040204" pitchFamily="34" charset="0"/>
              </a:rPr>
              <a:t>    enforcement_level = "soft-mandatory"</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Example Policy Set</a:t>
            </a:r>
          </a:p>
        </p:txBody>
      </p:sp>
    </p:spTree>
    <p:extLst>
      <p:ext uri="{BB962C8B-B14F-4D97-AF65-F5344CB8AC3E}">
        <p14:creationId xmlns:p14="http://schemas.microsoft.com/office/powerpoint/2010/main" val="1499829509"/>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false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Print messages:</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aws_instance.this has instance_type t2.micro that is not in the allowed list ["t2.small" "t2.medium" "t2.large"]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true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a:p>
            <a:r>
              <a:rPr lang="en-US" dirty="0"/>
              <a:t>And add references to any Sentinel Modules that policies in it use.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syntax errors, these will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an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fontScale="92500"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endParaRPr lang="en-US" dirty="0"/>
          </a:p>
          <a:p>
            <a:r>
              <a:rPr lang="en-US" dirty="0"/>
              <a:t>Policies have different enforcement levels.</a:t>
            </a:r>
          </a:p>
          <a:p>
            <a:endParaRPr lang="en-US" dirty="0"/>
          </a:p>
          <a:p>
            <a:r>
              <a:rPr lang="en-US" dirty="0"/>
              <a:t>Sentinel policies can evaluate the </a:t>
            </a:r>
            <a:r>
              <a:rPr lang="en-US" b="1" dirty="0"/>
              <a:t>attributes</a:t>
            </a:r>
            <a:r>
              <a:rPr lang="en-US" dirty="0"/>
              <a:t> of existing and new resources based on information from the current run:</a:t>
            </a:r>
          </a:p>
          <a:p>
            <a:pPr lvl="1"/>
            <a:r>
              <a:rPr lang="en-US" dirty="0"/>
              <a:t>the plan, the configuration, the current state, and other run data including cost estimates</a:t>
            </a:r>
          </a:p>
          <a:p>
            <a:pPr lvl="1"/>
            <a:endParaRPr lang="en-US" dirty="0"/>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x</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 </a:t>
            </a:r>
            <a:r>
              <a:rPr lang="en-US" dirty="0">
                <a:solidFill>
                  <a:schemeClr val="accent2"/>
                </a:solidFill>
                <a:latin typeface="Courier" pitchFamily="2" charset="0"/>
                <a:ea typeface="Verdana" panose="020B0604030504040204" pitchFamily="34" charset="0"/>
                <a:cs typeface="Verdana" panose="020B0604030504040204" pitchFamily="34" charset="0"/>
              </a:rPr>
              <a:t>(x else null is null)</a:t>
            </a:r>
            <a:r>
              <a:rPr lang="en-US" dirty="0">
                <a:solidFill>
                  <a:srgbClr val="FF0000"/>
                </a:solidFill>
                <a:latin typeface="Courier" pitchFamily="2" charset="0"/>
                <a:ea typeface="Verdana" panose="020B0604030504040204" pitchFamily="34" charset="0"/>
                <a:cs typeface="Verdana" panose="020B0604030504040204" pitchFamily="34" charset="0"/>
              </a:rPr>
              <a:t> or </a:t>
            </a:r>
            <a:r>
              <a:rPr lang="en-US" dirty="0">
                <a:solidFill>
                  <a:schemeClr val="accent5"/>
                </a:solidFill>
                <a:latin typeface="Courier" pitchFamily="2" charset="0"/>
                <a:ea typeface="Verdana" panose="020B0604030504040204" pitchFamily="34" charset="0"/>
                <a:cs typeface="Verdana" panose="020B0604030504040204" pitchFamily="34" charset="0"/>
              </a:rPr>
              <a:t>(types.type_of(x) in ["map", "list", "string"] and length(x) is 0)</a:t>
            </a:r>
            <a:r>
              <a:rPr lang="en-US" dirty="0">
                <a:solidFill>
                  <a:srgbClr val="FF0000"/>
                </a:solidFill>
                <a:latin typeface="Courier" pitchFamily="2" charset="0"/>
                <a:ea typeface="Verdana" panose="020B0604030504040204" pitchFamily="34" charset="0"/>
                <a:cs typeface="Verdana" panose="020B0604030504040204" pitchFamily="34" charset="0"/>
              </a:rPr>
              <a:t>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If you want to restrict multiple attributes in a single policy, you can call multiple filter functions and then check the lengths of all the lists they returned.</a:t>
            </a:r>
          </a:p>
          <a:p>
            <a:r>
              <a:rPr lang="en-US" dirty="0"/>
              <a:t>Alternatively, you can write your own custom function that tests all of the attributes while iterating over the instances just once.</a:t>
            </a:r>
          </a:p>
          <a:p>
            <a:pPr lvl="1"/>
            <a:r>
              <a:rPr lang="en-US" dirty="0"/>
              <a:t>In this case, you should return a map with a boolean for each attribute that you are restricting.</a:t>
            </a:r>
          </a:p>
          <a:p>
            <a:r>
              <a:rPr lang="en-US" dirty="0"/>
              <a:t>We recommend calling any filter or validation functions before your main rule and evaluating the lengths of the lists or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normAutofit fontScale="92500" lnSpcReduction="10000"/>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hlinkClick r:id="rId4"/>
              </a:rPr>
              <a:t>Parameters</a:t>
            </a:r>
            <a:r>
              <a:rPr lang="en-US" dirty="0"/>
              <a:t> can be added to policy sets allowing the secure introduction of credentials needed by API endpoints invoked with the Sentinel HTTP import.</a:t>
            </a:r>
          </a:p>
          <a:p>
            <a:r>
              <a:rPr lang="en-US" dirty="0"/>
              <a:t>Currently, the http import supports the HTTP GET and POST operations against API endpoints that return JSON documents.</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5"/>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About the Workshop Exercises</a:t>
            </a:r>
          </a:p>
        </p:txBody>
      </p:sp>
    </p:spTree>
    <p:extLst>
      <p:ext uri="{BB962C8B-B14F-4D97-AF65-F5344CB8AC3E}">
        <p14:creationId xmlns:p14="http://schemas.microsoft.com/office/powerpoint/2010/main" val="3272282513"/>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contained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it is more difficult in a workshop or class setting in which time is limited.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Guide's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We've made things easier in the Instruqt challenges that implement the exercises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a:p>
            <a:r>
              <a:rPr lang="en-US" dirty="0"/>
              <a:t>You'll be asked to complete 2 different versions of the policies in exercises 2-5 across two challenges each.</a:t>
            </a:r>
          </a:p>
          <a:p>
            <a:r>
              <a:rPr lang="en-US" dirty="0"/>
              <a:t>Please use the link for the </a:t>
            </a:r>
            <a:r>
              <a:rPr lang="en-US" b="1" dirty="0"/>
              <a:t>Sentinel for Terraform (v4)</a:t>
            </a:r>
            <a:r>
              <a:rPr lang="en-US" dirty="0"/>
              <a:t> Instruqt track provided by your instructor.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r>
              <a:rPr lang="en-US" dirty="0"/>
              <a:t>When the "Start" button appears, click it to view the challenge's assignment and begin following the instructions.</a:t>
            </a:r>
          </a:p>
          <a:p>
            <a:r>
              <a:rPr lang="en-US" dirty="0"/>
              <a:t>Each challenge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By reviewing the note screens before each challenge, the links in them, the challenge assignment, and/or these slides,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VM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 But keep any quotes around placeholders.</a:t>
            </a:r>
          </a:p>
          <a:p>
            <a:r>
              <a:rPr lang="en-US" dirty="0"/>
              <a:t>Remember that "attributes" includes "arguments" of resources.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Please do NOT edit the mock files; that would be cheating.</a:t>
            </a:r>
          </a:p>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can't replace one of them, save the policy by clicking on the disk icon above the policy and click the Check button to get a hint.</a:t>
            </a:r>
          </a:p>
          <a:p>
            <a:r>
              <a:rPr lang="en-US" dirty="0"/>
              <a:t>This might give you a useful hint. If not, try removing the placeholder, saving the policy, and clicking the Check button again to receive a bigger hint.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Run the </a:t>
            </a:r>
            <a:r>
              <a:rPr lang="en-US" dirty="0">
                <a:latin typeface="Courier" pitchFamily="2" charset="0"/>
              </a:rPr>
              <a:t>sentinel test</a:t>
            </a:r>
            <a:r>
              <a:rPr lang="en-US" dirty="0"/>
              <a:t> command with the specified arguments. </a:t>
            </a:r>
          </a:p>
          <a:p>
            <a:r>
              <a:rPr lang="en-US" dirty="0"/>
              <a:t>All test cases should pass. If not, edit the policy and repeat the above 2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2888470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4089439946"/>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1</a:t>
            </a:r>
          </a:p>
        </p:txBody>
      </p:sp>
    </p:spTree>
    <p:extLst>
      <p:ext uri="{BB962C8B-B14F-4D97-AF65-F5344CB8AC3E}">
        <p14:creationId xmlns:p14="http://schemas.microsoft.com/office/powerpoint/2010/main" val="2708595356"/>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restricts the Vault authentication methods (backends) provisioned by Terraform's Vault Provider.</a:t>
            </a:r>
          </a:p>
          <a:p>
            <a:r>
              <a:rPr lang="en-US" dirty="0"/>
              <a:t>The policy uses the tfplan/v2 import and is very similar to the sample restrict-ec2-instance-type.sentinel policy we just reviewed.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1: Restrict Vault Auth Methods</a:t>
            </a:r>
          </a:p>
        </p:txBody>
      </p:sp>
    </p:spTree>
    <p:extLst>
      <p:ext uri="{BB962C8B-B14F-4D97-AF65-F5344CB8AC3E}">
        <p14:creationId xmlns:p14="http://schemas.microsoft.com/office/powerpoint/2010/main" val="2775940267"/>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tfplan/v2 Import</a:t>
            </a:r>
          </a:p>
        </p:txBody>
      </p:sp>
      <p:pic>
        <p:nvPicPr>
          <p:cNvPr id="6" name="Picture 5">
            <a:extLst>
              <a:ext uri="{FF2B5EF4-FFF2-40B4-BE49-F238E27FC236}">
                <a16:creationId xmlns:a16="http://schemas.microsoft.com/office/drawing/2014/main" id="{6D8CB39E-362F-3B40-AEA7-39313423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9667"/>
            <a:ext cx="15539915" cy="10762760"/>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The tfplan/v2 import includes two different collections, </a:t>
            </a:r>
            <a:r>
              <a:rPr lang="en-US" dirty="0">
                <a:latin typeface="Courier" pitchFamily="2" charset="0"/>
                <a:ea typeface="Verdana" panose="020B0604030504040204" pitchFamily="34" charset="0"/>
                <a:cs typeface="Verdana" panose="020B0604030504040204" pitchFamily="34" charset="0"/>
              </a:rPr>
              <a:t>planned_values</a:t>
            </a:r>
            <a:r>
              <a:rPr lang="en-US" dirty="0">
                <a:latin typeface="Verdana" panose="020B0604030504040204" pitchFamily="34" charset="0"/>
                <a:ea typeface="Verdana" panose="020B0604030504040204" pitchFamily="34" charset="0"/>
                <a:cs typeface="Verdana" panose="020B0604030504040204" pitchFamily="34" charset="0"/>
              </a:rPr>
              <a:t> and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that can be used to evaluate the expected values of resource and data source attributes (including both arguments and exported attributes) if an apply were run.</a:t>
            </a:r>
          </a:p>
          <a:p>
            <a:r>
              <a:rPr lang="en-US" dirty="0">
                <a:latin typeface="Verdana" panose="020B0604030504040204" pitchFamily="34" charset="0"/>
                <a:ea typeface="Verdana" panose="020B0604030504040204" pitchFamily="34" charset="0"/>
                <a:cs typeface="Verdana" panose="020B0604030504040204" pitchFamily="34" charset="0"/>
              </a:rPr>
              <a:t>Using the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collection is generally preferred because it includes more information about changes being made to new or existing resources.</a:t>
            </a:r>
          </a:p>
          <a:p>
            <a:r>
              <a:rPr lang="en-US" dirty="0">
                <a:latin typeface="Verdana" panose="020B0604030504040204" pitchFamily="34" charset="0"/>
                <a:ea typeface="Verdana" panose="020B0604030504040204" pitchFamily="34" charset="0"/>
                <a:cs typeface="Verdana" panose="020B0604030504040204" pitchFamily="34" charset="0"/>
              </a:rPr>
              <a:t>This data includes the actions being performed such as "create", "update", and "delete", the values of attributes before and after the change, and the </a:t>
            </a:r>
            <a:r>
              <a:rPr lang="en-US" dirty="0">
                <a:latin typeface="Courier" pitchFamily="2" charset="0"/>
                <a:ea typeface="Verdana" panose="020B0604030504040204" pitchFamily="34" charset="0"/>
                <a:cs typeface="Verdana" panose="020B0604030504040204" pitchFamily="34" charset="0"/>
              </a:rPr>
              <a:t>after_unknown</a:t>
            </a:r>
            <a:r>
              <a:rPr lang="en-US" dirty="0">
                <a:latin typeface="Verdana" panose="020B0604030504040204" pitchFamily="34" charset="0"/>
                <a:ea typeface="Verdana" panose="020B0604030504040204" pitchFamily="34" charset="0"/>
                <a:cs typeface="Verdana" panose="020B0604030504040204" pitchFamily="34" charset="0"/>
              </a:rPr>
              <a:t> collection of booleans indicating if the values are computed (will not be known until after the apply).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tfplan/v2 Import</a:t>
            </a:r>
          </a:p>
        </p:txBody>
      </p:sp>
    </p:spTree>
    <p:extLst>
      <p:ext uri="{BB962C8B-B14F-4D97-AF65-F5344CB8AC3E}">
        <p14:creationId xmlns:p14="http://schemas.microsoft.com/office/powerpoint/2010/main" val="4171347728"/>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(1)</a:t>
            </a:r>
          </a:p>
        </p:txBody>
      </p:sp>
    </p:spTree>
    <p:extLst>
      <p:ext uri="{BB962C8B-B14F-4D97-AF65-F5344CB8AC3E}">
        <p14:creationId xmlns:p14="http://schemas.microsoft.com/office/powerpoint/2010/main" val="1185305631"/>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A changed resource instance will appear in the tfplan/v2 import like this:</a:t>
            </a:r>
          </a:p>
          <a:p>
            <a:pPr marL="22225" indent="0">
              <a:buNone/>
            </a:pPr>
            <a:r>
              <a:rPr lang="en-US" sz="3200" dirty="0">
                <a:solidFill>
                  <a:srgbClr val="FF0000"/>
                </a:solidFill>
                <a:latin typeface="Courier" pitchFamily="2" charset="0"/>
              </a:rPr>
              <a:t>resource_changes</a:t>
            </a:r>
            <a:r>
              <a:rPr lang="en-US" sz="3200" dirty="0">
                <a:latin typeface="Courier" pitchFamily="2" charset="0"/>
              </a:rPr>
              <a:t> = {</a:t>
            </a:r>
          </a:p>
          <a:p>
            <a:pPr marL="22225" indent="0">
              <a:buNone/>
            </a:pPr>
            <a:r>
              <a:rPr lang="en-US" sz="3200" dirty="0">
                <a:latin typeface="Courier" pitchFamily="2" charset="0"/>
              </a:rPr>
              <a:t>    "</a:t>
            </a:r>
            <a:r>
              <a:rPr lang="en-US" sz="3200" dirty="0">
                <a:solidFill>
                  <a:srgbClr val="FF0000"/>
                </a:solidFill>
                <a:latin typeface="Courier" pitchFamily="2" charset="0"/>
              </a:rPr>
              <a:t>aws_instance.ubuntu[0]</a:t>
            </a:r>
            <a:r>
              <a:rPr lang="en-US" sz="3200" dirty="0">
                <a:latin typeface="Courier" pitchFamily="2" charset="0"/>
              </a:rPr>
              <a:t>": {</a:t>
            </a:r>
          </a:p>
          <a:p>
            <a:pPr marL="22225" indent="0">
              <a:buNone/>
            </a:pPr>
            <a:r>
              <a:rPr lang="en-US" sz="3200" dirty="0">
                <a:latin typeface="Courier" pitchFamily="2" charset="0"/>
              </a:rPr>
              <a:t>        "address": "aws_instance.ubuntu[0]",</a:t>
            </a:r>
          </a:p>
          <a:p>
            <a:pPr marL="22225" indent="0">
              <a:buNone/>
            </a:pPr>
            <a:r>
              <a:rPr lang="en-US" sz="3200" dirty="0">
                <a:latin typeface="Courier" pitchFamily="2" charset="0"/>
              </a:rPr>
              <a:t>        "</a:t>
            </a:r>
            <a:r>
              <a:rPr lang="en-US" sz="3200" dirty="0">
                <a:solidFill>
                  <a:srgbClr val="FF0000"/>
                </a:solidFill>
                <a:latin typeface="Courier" pitchFamily="2" charset="0"/>
              </a:rPr>
              <a:t>change</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after</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instance_type</a:t>
            </a:r>
            <a:r>
              <a:rPr lang="en-US" sz="3200" dirty="0">
                <a:latin typeface="Courier" pitchFamily="2" charset="0"/>
              </a:rPr>
              <a:t>": "t2.small",			},</a:t>
            </a:r>
          </a:p>
          <a:p>
            <a:pPr marL="22225" indent="0">
              <a:buNone/>
            </a:pPr>
            <a:r>
              <a:rPr lang="en-US" sz="3200" dirty="0">
                <a:latin typeface="Courier" pitchFamily="2" charset="0"/>
              </a:rPr>
              <a:t>            },</a:t>
            </a:r>
          </a:p>
          <a:p>
            <a:pPr marL="22225" indent="0">
              <a:buNone/>
            </a:pPr>
            <a:r>
              <a:rPr lang="en-US" sz="3200" dirty="0">
                <a:latin typeface="Courier" pitchFamily="2" charset="0"/>
              </a:rPr>
              <a:t>        "mode": "managed",</a:t>
            </a:r>
          </a:p>
          <a:p>
            <a:pPr marL="22225" indent="0">
              <a:buNone/>
            </a:pPr>
            <a:r>
              <a:rPr lang="en-US" sz="3200" dirty="0">
                <a:latin typeface="Courier" pitchFamily="2" charset="0"/>
              </a:rPr>
              <a:t>        "name": "ubuntu",</a:t>
            </a:r>
          </a:p>
          <a:p>
            <a:pPr marL="22225" indent="0">
              <a:buNone/>
            </a:pPr>
            <a:r>
              <a:rPr lang="en-US" sz="3200" dirty="0">
                <a:latin typeface="Courier" pitchFamily="2" charset="0"/>
              </a:rPr>
              <a:t>        "type": "aws_instance",</a:t>
            </a:r>
          </a:p>
          <a:p>
            <a:pPr marL="22225" indent="0">
              <a:buNone/>
            </a:pPr>
            <a:r>
              <a:rPr lang="en-US" sz="3200" dirty="0">
                <a:latin typeface="Courier" pitchFamily="2" charset="0"/>
              </a:rPr>
              <a:t>    },</a:t>
            </a:r>
          </a:p>
          <a:p>
            <a:pPr marL="22225" indent="0">
              <a:buNone/>
            </a:pPr>
            <a:r>
              <a:rPr lang="en-US" sz="3200" dirty="0">
                <a:latin typeface="Courier" pitchFamily="2" charset="0"/>
              </a:rPr>
              <a:t>    "aws_instance.ubuntu[1]":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2 (parts a and b)</a:t>
            </a:r>
          </a:p>
        </p:txBody>
      </p:sp>
    </p:spTree>
    <p:extLst>
      <p:ext uri="{BB962C8B-B14F-4D97-AF65-F5344CB8AC3E}">
        <p14:creationId xmlns:p14="http://schemas.microsoft.com/office/powerpoint/2010/main" val="3589863525"/>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2 versions of a Sentinel policy that requires that all AWS IAM access keys provisioned by Terraform's AWS Provider include a PGP key that starts with "keybase:".</a:t>
            </a:r>
          </a:p>
          <a:p>
            <a:r>
              <a:rPr lang="en-US" dirty="0"/>
              <a:t>The policy uses the tfplan/v2 import.</a:t>
            </a:r>
          </a:p>
          <a:p>
            <a:r>
              <a:rPr lang="en-US" dirty="0"/>
              <a:t>The first version calls common functions to find and filter resources.</a:t>
            </a:r>
          </a:p>
          <a:p>
            <a:r>
              <a:rPr lang="en-US" dirty="0"/>
              <a:t>The second version does the filtering inside the policy itself, requiring you to use </a:t>
            </a:r>
            <a:r>
              <a:rPr lang="en-US" dirty="0">
                <a:latin typeface="Courier" pitchFamily="2" charset="0"/>
              </a:rPr>
              <a:t>for</a:t>
            </a:r>
            <a:r>
              <a:rPr lang="en-US" dirty="0"/>
              <a:t> loops, </a:t>
            </a:r>
            <a:r>
              <a:rPr lang="en-US" dirty="0">
                <a:latin typeface="Courier" pitchFamily="2" charset="0"/>
              </a:rPr>
              <a:t>if/else</a:t>
            </a:r>
            <a:r>
              <a:rPr lang="en-US" dirty="0"/>
              <a:t> conditionals, and the </a:t>
            </a:r>
            <a:r>
              <a:rPr lang="en-US" dirty="0">
                <a:latin typeface="Courier" pitchFamily="2" charset="0"/>
              </a:rPr>
              <a:t>strings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2: Restrict AWS IAM access keys</a:t>
            </a:r>
          </a:p>
        </p:txBody>
      </p:sp>
    </p:spTree>
    <p:extLst>
      <p:ext uri="{BB962C8B-B14F-4D97-AF65-F5344CB8AC3E}">
        <p14:creationId xmlns:p14="http://schemas.microsoft.com/office/powerpoint/2010/main" val="453797299"/>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3 (parts a and b)</a:t>
            </a:r>
            <a:br>
              <a:rPr lang="en-US" dirty="0"/>
            </a:br>
            <a:endParaRPr lang="en-US" dirty="0"/>
          </a:p>
        </p:txBody>
      </p:sp>
    </p:spTree>
    <p:extLst>
      <p:ext uri="{BB962C8B-B14F-4D97-AF65-F5344CB8AC3E}">
        <p14:creationId xmlns:p14="http://schemas.microsoft.com/office/powerpoint/2010/main" val="2134250044"/>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lnSpcReduction="10000"/>
          </a:bodyPr>
          <a:lstStyle/>
          <a:p>
            <a:r>
              <a:rPr lang="en-US" dirty="0"/>
              <a:t>Your task in these challenges is to complete and test two versions of a Sentinel policy that requires that all AWS Certificate Manager (ACM) Certificates referenced by a data source in Terraform's AWS Provider have domains that are subdomains of "hashidemos.io".</a:t>
            </a:r>
          </a:p>
          <a:p>
            <a:r>
              <a:rPr lang="en-US" dirty="0"/>
              <a:t>Since we are restricting a data source, the policy uses the tfstate/v2 import instead of the tfplan/v2 import that we have used in previous policies.</a:t>
            </a:r>
          </a:p>
          <a:p>
            <a:r>
              <a:rPr lang="en-US" dirty="0"/>
              <a:t>It also uses the </a:t>
            </a:r>
            <a:r>
              <a:rPr lang="en-US" dirty="0">
                <a:latin typeface="Courier" pitchFamily="2" charset="0"/>
              </a:rPr>
              <a:t>matches</a:t>
            </a:r>
            <a:r>
              <a:rPr lang="en-US" dirty="0"/>
              <a:t> operator.</a:t>
            </a:r>
          </a:p>
          <a:p>
            <a:r>
              <a:rPr lang="en-US" dirty="0"/>
              <a:t>The first version of the policy uses filters both to find an initial list of resources and to find those that violate the policy.</a:t>
            </a:r>
          </a:p>
          <a:p>
            <a:r>
              <a:rPr lang="en-US" dirty="0"/>
              <a:t>The second version of the policy has you write your own validation function.</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3: Restrict AWS ACM Certificates</a:t>
            </a:r>
          </a:p>
        </p:txBody>
      </p:sp>
    </p:spTree>
    <p:extLst>
      <p:ext uri="{BB962C8B-B14F-4D97-AF65-F5344CB8AC3E}">
        <p14:creationId xmlns:p14="http://schemas.microsoft.com/office/powerpoint/2010/main" val="29664108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341702907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tfstate/v2 Import</a:t>
            </a:r>
          </a:p>
        </p:txBody>
      </p:sp>
      <p:pic>
        <p:nvPicPr>
          <p:cNvPr id="3" name="Picture 2">
            <a:extLst>
              <a:ext uri="{FF2B5EF4-FFF2-40B4-BE49-F238E27FC236}">
                <a16:creationId xmlns:a16="http://schemas.microsoft.com/office/drawing/2014/main" id="{A2EB3F87-0EC4-2E4C-A14C-06760B98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254169"/>
            <a:ext cx="18983569" cy="10678258"/>
          </a:xfrm>
          <a:prstGeom prst="rect">
            <a:avLst/>
          </a:prstGeom>
        </p:spPr>
      </p:pic>
    </p:spTree>
    <p:extLst>
      <p:ext uri="{BB962C8B-B14F-4D97-AF65-F5344CB8AC3E}">
        <p14:creationId xmlns:p14="http://schemas.microsoft.com/office/powerpoint/2010/main" val="4067613358"/>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tfstate/v2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reference computed values are not evaluated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tfstate/v2 import is often more useful than the tfplan/v2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tfstate/v2 Import</a:t>
            </a:r>
          </a:p>
        </p:txBody>
      </p:sp>
    </p:spTree>
    <p:extLst>
      <p:ext uri="{BB962C8B-B14F-4D97-AF65-F5344CB8AC3E}">
        <p14:creationId xmlns:p14="http://schemas.microsoft.com/office/powerpoint/2010/main" val="3704195575"/>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4 (parts a and b)</a:t>
            </a:r>
          </a:p>
        </p:txBody>
      </p:sp>
    </p:spTree>
    <p:extLst>
      <p:ext uri="{BB962C8B-B14F-4D97-AF65-F5344CB8AC3E}">
        <p14:creationId xmlns:p14="http://schemas.microsoft.com/office/powerpoint/2010/main" val="4132153586"/>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t>Your task in these challenges is to complete and test two versions of a Sentinel policy that requires Google compute instances provisioned by Terraform's Google Provider to use the public image "debian-cloud/debian-9".</a:t>
            </a:r>
          </a:p>
          <a:p>
            <a:r>
              <a:rPr lang="en-US" dirty="0"/>
              <a:t>This policy uses the tfplan/v2 import.</a:t>
            </a:r>
          </a:p>
          <a:p>
            <a:r>
              <a:rPr lang="en-US" dirty="0"/>
              <a:t>However, it requires you to evaluate an attribute that is inside a block that is itself inside another block of the resource.</a:t>
            </a:r>
          </a:p>
          <a:p>
            <a:r>
              <a:rPr lang="en-US" dirty="0"/>
              <a:t>The first version will call common functions to do this.</a:t>
            </a:r>
          </a:p>
          <a:p>
            <a:r>
              <a:rPr lang="en-US" dirty="0"/>
              <a:t>The second version requires you to write your own filter function and deal with the nested attribute more directly.</a:t>
            </a:r>
          </a:p>
          <a:p>
            <a:r>
              <a:rPr lang="en-US" dirty="0"/>
              <a:t>You'll also be using the </a:t>
            </a:r>
            <a:r>
              <a:rPr lang="en-US" dirty="0">
                <a:latin typeface="Courier" pitchFamily="2" charset="0"/>
              </a:rPr>
              <a:t>types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4: Restrict Google Compute Instances</a:t>
            </a:r>
          </a:p>
        </p:txBody>
      </p:sp>
    </p:spTree>
    <p:extLst>
      <p:ext uri="{BB962C8B-B14F-4D97-AF65-F5344CB8AC3E}">
        <p14:creationId xmlns:p14="http://schemas.microsoft.com/office/powerpoint/2010/main" val="1325394094"/>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lnSpcReduction="10000"/>
          </a:bodyPr>
          <a:lstStyle/>
          <a:p>
            <a:r>
              <a:rPr lang="en-US" dirty="0">
                <a:solidFill>
                  <a:schemeClr val="bg1"/>
                </a:solidFill>
              </a:rPr>
              <a:t>Some attributes of Terraform resource are "top-level" attributes that reside directly under the resource.</a:t>
            </a:r>
          </a:p>
          <a:p>
            <a:r>
              <a:rPr lang="en-US" dirty="0">
                <a:solidFill>
                  <a:schemeClr val="bg1"/>
                </a:solidFill>
              </a:rPr>
              <a:t>Other "nested" attributes are inside blocks of the resource.</a:t>
            </a:r>
          </a:p>
          <a:p>
            <a:r>
              <a:rPr lang="en-US" dirty="0">
                <a:solidFill>
                  <a:schemeClr val="bg1"/>
                </a:solidFill>
              </a:rPr>
              <a:t>Since blocks can be nested inside other blocks, an attribute can be nested many layers beneath the resource itself.</a:t>
            </a:r>
          </a:p>
          <a:p>
            <a:r>
              <a:rPr lang="en-US" dirty="0">
                <a:solidFill>
                  <a:schemeClr val="bg1"/>
                </a:solidFill>
              </a:rPr>
              <a:t>When writing policies that restrict nested attributes, you can do this using Sentinel's native syntax or call special functions that use a slightly modified syntax.</a:t>
            </a:r>
          </a:p>
          <a:p>
            <a:r>
              <a:rPr lang="en-US" dirty="0">
                <a:solidFill>
                  <a:schemeClr val="bg1"/>
                </a:solidFill>
              </a:rPr>
              <a:t>Recall that "attributes" includes both the "arguments" and "exported attributes" of resources.</a:t>
            </a:r>
          </a:p>
          <a:p>
            <a:pPr lvl="1"/>
            <a:r>
              <a:rPr lang="en-US" dirty="0">
                <a:solidFill>
                  <a:schemeClr val="bg1"/>
                </a:solidFill>
              </a:rPr>
              <a:t>In fact, all the arguments are actually exported.</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solidFill>
                  <a:schemeClr val="bg1"/>
                </a:solidFill>
              </a:rPr>
              <a:t>Sentinel treats blocks as lists of maps. This is true even when a block cannot be repeated.</a:t>
            </a:r>
          </a:p>
          <a:p>
            <a:r>
              <a:rPr lang="en-US" dirty="0">
                <a:solidFill>
                  <a:schemeClr val="bg1"/>
                </a:solidFill>
              </a:rPr>
              <a:t>The first index of a Sentinel list is always 0.</a:t>
            </a:r>
          </a:p>
          <a:p>
            <a:r>
              <a:rPr lang="en-US" dirty="0">
                <a:solidFill>
                  <a:schemeClr val="bg1"/>
                </a:solidFill>
              </a:rPr>
              <a:t>The value of a nested attribute of a </a:t>
            </a:r>
            <a:r>
              <a:rPr lang="en-US" dirty="0">
                <a:solidFill>
                  <a:schemeClr val="accent2"/>
                </a:solidFill>
                <a:hlinkClick r:id="rId3">
                  <a:extLst>
                    <a:ext uri="{A12FA001-AC4F-418D-AE19-62706E023703}">
                      <ahyp:hlinkClr xmlns:ahyp="http://schemas.microsoft.com/office/drawing/2018/hyperlinkcolor" val="tx"/>
                    </a:ext>
                  </a:extLst>
                </a:hlinkClick>
              </a:rPr>
              <a:t>resource change</a:t>
            </a:r>
            <a:r>
              <a:rPr lang="en-US" dirty="0">
                <a:solidFill>
                  <a:schemeClr val="bg1"/>
                </a:solidFill>
              </a:rPr>
              <a:t>, </a:t>
            </a:r>
            <a:r>
              <a:rPr lang="en-US" dirty="0">
                <a:solidFill>
                  <a:schemeClr val="bg1"/>
                </a:solidFill>
                <a:latin typeface="Courier" pitchFamily="2" charset="0"/>
              </a:rPr>
              <a:t>rc</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rPr>
              <a:t> derived from the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resource_changes</a:t>
            </a:r>
            <a:r>
              <a:rPr lang="en-US" dirty="0">
                <a:solidFill>
                  <a:schemeClr val="bg1"/>
                </a:solidFill>
              </a:rPr>
              <a:t> collection of the tfplan/v2 import can be directly referenced like this:</a:t>
            </a:r>
          </a:p>
          <a:p>
            <a:pPr lvl="1"/>
            <a:r>
              <a:rPr lang="en-US" dirty="0">
                <a:solidFill>
                  <a:srgbClr val="FF0000"/>
                </a:solidFill>
                <a:latin typeface="Courier" pitchFamily="2" charset="0"/>
              </a:rPr>
              <a:t>rc.change.after.storage_image_reference[0].publisher</a:t>
            </a:r>
            <a:endParaRPr lang="en-US" dirty="0">
              <a:solidFill>
                <a:srgbClr val="FF0000"/>
              </a:solidFill>
            </a:endParaRPr>
          </a:p>
          <a:p>
            <a:r>
              <a:rPr lang="en-US" dirty="0">
                <a:solidFill>
                  <a:schemeClr val="bg1"/>
                </a:solidFill>
              </a:rPr>
              <a:t>A nested attribute of a resource </a:t>
            </a:r>
            <a:r>
              <a:rPr lang="en-US" dirty="0">
                <a:solidFill>
                  <a:schemeClr val="bg1"/>
                </a:solidFill>
                <a:latin typeface="Courier" pitchFamily="2" charset="0"/>
              </a:rPr>
              <a:t>r</a:t>
            </a:r>
            <a:r>
              <a:rPr lang="en-US" dirty="0">
                <a:solidFill>
                  <a:schemeClr val="bg1"/>
                </a:solidFill>
              </a:rPr>
              <a:t> derived from the </a:t>
            </a:r>
            <a:r>
              <a:rPr lang="en-US" dirty="0">
                <a:solidFill>
                  <a:schemeClr val="accent2"/>
                </a:solidFill>
                <a:hlinkClick r:id="rId5">
                  <a:extLst>
                    <a:ext uri="{A12FA001-AC4F-418D-AE19-62706E023703}">
                      <ahyp:hlinkClr xmlns:ahyp="http://schemas.microsoft.com/office/drawing/2018/hyperlinkcolor" val="tx"/>
                    </a:ext>
                  </a:extLst>
                </a:hlinkClick>
              </a:rPr>
              <a:t>resources</a:t>
            </a:r>
            <a:r>
              <a:rPr lang="en-US" dirty="0">
                <a:solidFill>
                  <a:schemeClr val="bg1"/>
                </a:solidFill>
              </a:rPr>
              <a:t> collection of the tfstate/v2 import can be referenced like this</a:t>
            </a:r>
            <a:r>
              <a:rPr lang="en-US" dirty="0"/>
              <a:t>:</a:t>
            </a:r>
          </a:p>
          <a:p>
            <a:pPr lvl="1"/>
            <a:r>
              <a:rPr lang="en-US" dirty="0">
                <a:solidFill>
                  <a:srgbClr val="FF0000"/>
                </a:solidFill>
                <a:latin typeface="Courier" pitchFamily="2" charset="0"/>
              </a:rPr>
              <a:t>r.values.storage_image_reference[0].publisher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1911852294"/>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The </a:t>
            </a:r>
            <a:r>
              <a:rPr lang="en-US" dirty="0">
                <a:solidFill>
                  <a:srgbClr val="FF0000"/>
                </a:solidFill>
                <a:latin typeface="Courier" pitchFamily="2" charset="0"/>
              </a:rPr>
              <a:t>evaluate_attribute(r, attribute</a:t>
            </a:r>
            <a:r>
              <a:rPr lang="en-US" dirty="0">
                <a:latin typeface="Courier" pitchFamily="2" charset="0"/>
              </a:rPr>
              <a:t>) </a:t>
            </a:r>
            <a:r>
              <a:rPr lang="en-US" dirty="0"/>
              <a:t>functions in this workshop's Sentinel modules can evaluate all attributes of resources and data sources no matter how deeply they are nested.</a:t>
            </a:r>
          </a:p>
          <a:p>
            <a:r>
              <a:rPr lang="en-US" dirty="0"/>
              <a:t>However, the </a:t>
            </a:r>
            <a:r>
              <a:rPr lang="en-US" dirty="0">
                <a:latin typeface="Courier" pitchFamily="2" charset="0"/>
              </a:rPr>
              <a:t>evaluate_attribute</a:t>
            </a:r>
            <a:r>
              <a:rPr lang="en-US" dirty="0"/>
              <a:t> functions expect nested attributes to be specified with a string delimited by "." in which each item of the string represents one of the following:</a:t>
            </a:r>
          </a:p>
          <a:p>
            <a:pPr lvl="1"/>
            <a:r>
              <a:rPr lang="en-US" dirty="0"/>
              <a:t>the name of a block above the attribute</a:t>
            </a:r>
          </a:p>
          <a:p>
            <a:pPr lvl="1"/>
            <a:r>
              <a:rPr lang="en-US" dirty="0"/>
              <a:t>an index of a block (0, 1, 2, etc.)</a:t>
            </a:r>
          </a:p>
          <a:p>
            <a:pPr lvl="1"/>
            <a:r>
              <a:rPr lang="en-US" dirty="0"/>
              <a:t>the name of the attribute itself.</a:t>
            </a:r>
          </a:p>
          <a:p>
            <a:r>
              <a:rPr lang="en-US" dirty="0"/>
              <a:t>So, we would set the function's </a:t>
            </a:r>
            <a:r>
              <a:rPr lang="en-US" dirty="0">
                <a:solidFill>
                  <a:srgbClr val="FF0000"/>
                </a:solidFill>
                <a:latin typeface="Courier" pitchFamily="2" charset="0"/>
              </a:rPr>
              <a:t>attribute</a:t>
            </a:r>
            <a:r>
              <a:rPr lang="en-US" dirty="0"/>
              <a:t> parameter to something like:</a:t>
            </a:r>
          </a:p>
          <a:p>
            <a:pPr lvl="1"/>
            <a:r>
              <a:rPr lang="en-US" dirty="0">
                <a:solidFill>
                  <a:srgbClr val="FF0000"/>
                </a:solidFill>
                <a:latin typeface="Courier" pitchFamily="2" charset="0"/>
              </a:rPr>
              <a:t>"storage_image_reference.0.publisher"</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We don't include </a:t>
            </a:r>
            <a:r>
              <a:rPr lang="en-US" dirty="0">
                <a:solidFill>
                  <a:schemeClr val="tx2"/>
                </a:solidFill>
                <a:latin typeface="Courier" pitchFamily="2" charset="0"/>
                <a:ea typeface="Verdana" panose="020B0604030504040204" pitchFamily="34" charset="0"/>
                <a:cs typeface="Verdana" panose="020B0604030504040204" pitchFamily="34" charset="0"/>
              </a:rPr>
              <a:t>rc.change.after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r.values</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since that is set in </a:t>
            </a:r>
            <a:r>
              <a:rPr lang="en-US" dirty="0">
                <a:solidFill>
                  <a:schemeClr val="tx2"/>
                </a:solidFill>
                <a:latin typeface="Courier" pitchFamily="2" charset="0"/>
                <a:ea typeface="Verdana" panose="020B0604030504040204" pitchFamily="34" charset="0"/>
                <a:cs typeface="Verdana" panose="020B0604030504040204" pitchFamily="34" charset="0"/>
              </a:rPr>
              <a:t>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(3)</a:t>
            </a:r>
          </a:p>
        </p:txBody>
      </p:sp>
    </p:spTree>
    <p:extLst>
      <p:ext uri="{BB962C8B-B14F-4D97-AF65-F5344CB8AC3E}">
        <p14:creationId xmlns:p14="http://schemas.microsoft.com/office/powerpoint/2010/main" val="1064342943"/>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5 (parts a and b)</a:t>
            </a:r>
            <a:br>
              <a:rPr lang="en-US" dirty="0"/>
            </a:br>
            <a:endParaRPr lang="en-US" dirty="0"/>
          </a:p>
        </p:txBody>
      </p:sp>
    </p:spTree>
    <p:extLst>
      <p:ext uri="{BB962C8B-B14F-4D97-AF65-F5344CB8AC3E}">
        <p14:creationId xmlns:p14="http://schemas.microsoft.com/office/powerpoint/2010/main" val="1365568130"/>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two versions of a Sentinel policy that requires that all modules loaded by the root module come from the Private Module Registry (PMR) of a Terraform Cloud organization.</a:t>
            </a:r>
          </a:p>
          <a:p>
            <a:r>
              <a:rPr lang="en-US" dirty="0"/>
              <a:t>This policy uses the tfconfig/v2 import.</a:t>
            </a:r>
          </a:p>
          <a:p>
            <a:r>
              <a:rPr lang="en-US" dirty="0"/>
              <a:t>In the first version, you will write a custom validation function.</a:t>
            </a:r>
          </a:p>
          <a:p>
            <a:r>
              <a:rPr lang="en-US" dirty="0"/>
              <a:t>In the second version, you will move this function into a Sentinel module.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5: Require Modules from a PMR</a:t>
            </a:r>
          </a:p>
        </p:txBody>
      </p:sp>
    </p:spTree>
    <p:extLst>
      <p:ext uri="{BB962C8B-B14F-4D97-AF65-F5344CB8AC3E}">
        <p14:creationId xmlns:p14="http://schemas.microsoft.com/office/powerpoint/2010/main" val="1244304365"/>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a:t>
            </a:r>
          </a:p>
        </p:txBody>
      </p:sp>
      <p:pic>
        <p:nvPicPr>
          <p:cNvPr id="9" name="Picture 8">
            <a:extLst>
              <a:ext uri="{FF2B5EF4-FFF2-40B4-BE49-F238E27FC236}">
                <a16:creationId xmlns:a16="http://schemas.microsoft.com/office/drawing/2014/main" id="{7EE10A61-4E3B-FE42-9B3D-78BF203F3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03606"/>
            <a:ext cx="8859450" cy="10574182"/>
          </a:xfrm>
          <a:prstGeom prst="rect">
            <a:avLst/>
          </a:prstGeom>
        </p:spPr>
      </p:pic>
      <p:pic>
        <p:nvPicPr>
          <p:cNvPr id="11" name="Picture 10">
            <a:extLst>
              <a:ext uri="{FF2B5EF4-FFF2-40B4-BE49-F238E27FC236}">
                <a16:creationId xmlns:a16="http://schemas.microsoft.com/office/drawing/2014/main" id="{94D9D164-10C2-9C4D-AA25-B6C73A1B7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190" y="2103606"/>
            <a:ext cx="11541082" cy="10574182"/>
          </a:xfrm>
          <a:prstGeom prst="rect">
            <a:avLst/>
          </a:prstGeom>
        </p:spPr>
      </p:pic>
    </p:spTree>
    <p:extLst>
      <p:ext uri="{BB962C8B-B14F-4D97-AF65-F5344CB8AC3E}">
        <p14:creationId xmlns:p14="http://schemas.microsoft.com/office/powerpoint/2010/main" val="9547226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377541185"/>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 Expressions</a:t>
            </a:r>
          </a:p>
        </p:txBody>
      </p:sp>
      <p:pic>
        <p:nvPicPr>
          <p:cNvPr id="6" name="Picture 5">
            <a:extLst>
              <a:ext uri="{FF2B5EF4-FFF2-40B4-BE49-F238E27FC236}">
                <a16:creationId xmlns:a16="http://schemas.microsoft.com/office/drawing/2014/main" id="{37DC3DB3-3571-3B45-8F4A-B1DA42E2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3" y="2568107"/>
            <a:ext cx="18770588" cy="4186054"/>
          </a:xfrm>
          <a:prstGeom prst="rect">
            <a:avLst/>
          </a:prstGeom>
        </p:spPr>
      </p:pic>
      <p:sp>
        <p:nvSpPr>
          <p:cNvPr id="7" name="TextBox 6">
            <a:extLst>
              <a:ext uri="{FF2B5EF4-FFF2-40B4-BE49-F238E27FC236}">
                <a16:creationId xmlns:a16="http://schemas.microsoft.com/office/drawing/2014/main" id="{FC881147-5FD3-5E41-84DE-6FB92000721A}"/>
              </a:ext>
            </a:extLst>
          </p:cNvPr>
          <p:cNvSpPr txBox="1"/>
          <p:nvPr/>
        </p:nvSpPr>
        <p:spPr>
          <a:xfrm>
            <a:off x="1666642" y="6961840"/>
            <a:ext cx="21532023" cy="54795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chorCtr="0">
            <a:normAutofit lnSpcReduction="10000"/>
          </a:bodyPr>
          <a:lstStyle/>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Expressions in the tfconfig/v2 collections are ultimately represented by </a:t>
            </a:r>
            <a:r>
              <a:rPr lang="en-US" b="0" dirty="0">
                <a:solidFill>
                  <a:schemeClr val="bg1"/>
                </a:solidFill>
                <a:latin typeface="Courier" pitchFamily="2" charset="0"/>
                <a:ea typeface="Verdana" panose="020B0604030504040204" pitchFamily="34" charset="0"/>
                <a:cs typeface="Verdana" panose="020B0604030504040204" pitchFamily="34" charset="0"/>
              </a:rPr>
              <a:t>constant_value</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fields or by </a:t>
            </a:r>
            <a:r>
              <a:rPr lang="en-US" b="0" dirty="0">
                <a:solidFill>
                  <a:schemeClr val="bg1"/>
                </a:solidFill>
                <a:latin typeface="Courier" pitchFamily="2" charset="0"/>
                <a:ea typeface="Verdana" panose="020B0604030504040204" pitchFamily="34" charset="0"/>
                <a:cs typeface="Verdana" panose="020B0604030504040204" pitchFamily="34" charset="0"/>
              </a:rPr>
              <a:t>references</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lists, depending on whether they were constant or required evaluation.</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The latter must then be cross-referenced against the tfplan/v2 or tfstate/v2 imports.</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When constants are mixed with references, the constants are lost.</a:t>
            </a:r>
          </a:p>
        </p:txBody>
      </p:sp>
    </p:spTree>
    <p:extLst>
      <p:ext uri="{BB962C8B-B14F-4D97-AF65-F5344CB8AC3E}">
        <p14:creationId xmlns:p14="http://schemas.microsoft.com/office/powerpoint/2010/main" val="1447460947"/>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The tfconfig/v2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can also be used to compare attributes of different resources even if they are computed since it can compare the expressions the code used.</a:t>
            </a:r>
          </a:p>
          <a:p>
            <a:r>
              <a:rPr lang="en-US" dirty="0"/>
              <a:t>It is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tfconfig/v2 Import</a:t>
            </a:r>
          </a:p>
        </p:txBody>
      </p:sp>
    </p:spTree>
    <p:extLst>
      <p:ext uri="{BB962C8B-B14F-4D97-AF65-F5344CB8AC3E}">
        <p14:creationId xmlns:p14="http://schemas.microsoft.com/office/powerpoint/2010/main" val="3117009813"/>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Extra Credit</a:t>
            </a:r>
            <a:br>
              <a:rPr lang="en-US" dirty="0"/>
            </a:br>
            <a:endParaRPr lang="en-US" dirty="0"/>
          </a:p>
        </p:txBody>
      </p:sp>
    </p:spTree>
    <p:extLst>
      <p:ext uri="{BB962C8B-B14F-4D97-AF65-F5344CB8AC3E}">
        <p14:creationId xmlns:p14="http://schemas.microsoft.com/office/powerpoint/2010/main" val="203683520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prevents any workspace with a name starting with "prod-" or ending in "-prod" from having the Auto Apply property set to "true".</a:t>
            </a:r>
          </a:p>
          <a:p>
            <a:r>
              <a:rPr lang="en-US" dirty="0"/>
              <a:t>This policy uses the tfrun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Extra Credit: Restrict Production Workspaces</a:t>
            </a:r>
          </a:p>
        </p:txBody>
      </p:sp>
    </p:spTree>
    <p:extLst>
      <p:ext uri="{BB962C8B-B14F-4D97-AF65-F5344CB8AC3E}">
        <p14:creationId xmlns:p14="http://schemas.microsoft.com/office/powerpoint/2010/main" val="3773140285"/>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a:t>
            </a:r>
          </a:p>
        </p:txBody>
      </p:sp>
      <p:pic>
        <p:nvPicPr>
          <p:cNvPr id="5" name="Picture 4">
            <a:extLst>
              <a:ext uri="{FF2B5EF4-FFF2-40B4-BE49-F238E27FC236}">
                <a16:creationId xmlns:a16="http://schemas.microsoft.com/office/drawing/2014/main" id="{FA09400B-D127-AC4A-92BE-6CCA7E802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8" y="2216150"/>
            <a:ext cx="17674331" cy="10550982"/>
          </a:xfrm>
          <a:prstGeom prst="rect">
            <a:avLst/>
          </a:prstGeom>
        </p:spPr>
      </p:pic>
    </p:spTree>
    <p:extLst>
      <p:ext uri="{BB962C8B-B14F-4D97-AF65-F5344CB8AC3E}">
        <p14:creationId xmlns:p14="http://schemas.microsoft.com/office/powerpoint/2010/main" val="2811755086"/>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ID of the run and when it was created.</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pPr lvl="1"/>
            <a:r>
              <a:rPr lang="en-US" dirty="0">
                <a:latin typeface="Verdana" panose="020B0604030504040204" pitchFamily="34" charset="0"/>
                <a:ea typeface="Verdana" panose="020B0604030504040204" pitchFamily="34" charset="0"/>
                <a:cs typeface="Verdana" panose="020B0604030504040204" pitchFamily="34" charset="0"/>
              </a:rPr>
              <a:t>Target addresses specified in the run with the </a:t>
            </a:r>
            <a:r>
              <a:rPr lang="en-US" dirty="0">
                <a:latin typeface="Courier" pitchFamily="2" charset="0"/>
                <a:ea typeface="Verdana" panose="020B0604030504040204" pitchFamily="34" charset="0"/>
                <a:cs typeface="Verdana" panose="020B0604030504040204" pitchFamily="34" charset="0"/>
              </a:rPr>
              <a:t>–target</a:t>
            </a:r>
            <a:r>
              <a:rPr lang="en-US" dirty="0">
                <a:latin typeface="Verdana" panose="020B0604030504040204" pitchFamily="34" charset="0"/>
                <a:ea typeface="Verdana" panose="020B0604030504040204" pitchFamily="34" charset="0"/>
                <a:cs typeface="Verdana" panose="020B0604030504040204" pitchFamily="34" charset="0"/>
              </a:rPr>
              <a:t> flag.</a:t>
            </a:r>
          </a:p>
          <a:p>
            <a:pPr lvl="1"/>
            <a:r>
              <a:rPr lang="en-US" dirty="0">
                <a:latin typeface="Verdana" panose="020B0604030504040204" pitchFamily="34" charset="0"/>
                <a:ea typeface="Verdana" panose="020B0604030504040204" pitchFamily="34" charset="0"/>
                <a:cs typeface="Verdana" panose="020B0604030504040204" pitchFamily="34" charset="0"/>
              </a:rPr>
              <a:t>Cost estimates calculated during the run's cost estimation phase.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3928432351"/>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pPr lvl="2"/>
            <a:r>
              <a:rPr lang="en-US" dirty="0"/>
              <a:t>But only do this if the governance team is controlling workspace names.</a:t>
            </a:r>
          </a:p>
          <a:p>
            <a:pPr lvl="1"/>
            <a:r>
              <a:rPr lang="en-US" dirty="0"/>
              <a:t>Checking that certain conditions are satisfied before allowing a destroy to be done against the entire workspace.</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Use Cases for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Solutions to Exercises</a:t>
            </a:r>
          </a:p>
        </p:txBody>
      </p:sp>
    </p:spTree>
    <p:extLst>
      <p:ext uri="{BB962C8B-B14F-4D97-AF65-F5344CB8AC3E}">
        <p14:creationId xmlns:p14="http://schemas.microsoft.com/office/powerpoint/2010/main" val="4200136071"/>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You will find solutions to Exercises all 10 challenges of the Sentinel for Terraform (v4) track here:</a:t>
            </a:r>
          </a:p>
          <a:p>
            <a:pPr lvl="1"/>
            <a:r>
              <a:rPr lang="en-US" dirty="0">
                <a:hlinkClick r:id="rId3"/>
              </a:rPr>
              <a:t>https://github.com/hashicorp/sentinel-training-solution</a:t>
            </a:r>
            <a:r>
              <a:rPr lang="en-US" dirty="0"/>
              <a:t> </a:t>
            </a:r>
          </a:p>
          <a:p>
            <a:r>
              <a:rPr lang="en-US" dirty="0"/>
              <a:t>Please refrain from looking at them until you've tried to solve the challenges on your own.</a:t>
            </a:r>
          </a:p>
          <a:p>
            <a:r>
              <a:rPr lang="en-US" dirty="0"/>
              <a:t>You won't learn as much by copying and pasting from the solutions as you will by reading relevant links and trying to complete the policies on your own.</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5" name="Picture 4" descr="Graphical user interface, text, application&#10;&#10;Description automatically generated">
            <a:extLst>
              <a:ext uri="{FF2B5EF4-FFF2-40B4-BE49-F238E27FC236}">
                <a16:creationId xmlns:a16="http://schemas.microsoft.com/office/drawing/2014/main" id="{6669C15E-3017-C647-B334-8ACFA75C0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01" y="2549236"/>
            <a:ext cx="21746797" cy="9611586"/>
          </a:xfrm>
          <a:prstGeom prst="rect">
            <a:avLst/>
          </a:prstGeom>
        </p:spPr>
      </p:pic>
    </p:spTree>
    <p:extLst>
      <p:ext uri="{BB962C8B-B14F-4D97-AF65-F5344CB8AC3E}">
        <p14:creationId xmlns:p14="http://schemas.microsoft.com/office/powerpoint/2010/main" val="129593743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"Policies Override"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39833542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1657432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lnSpcReduction="10000"/>
          </a:bodyPr>
          <a:lstStyle/>
          <a:p>
            <a:r>
              <a:rPr lang="en-US" b="1" dirty="0"/>
              <a:t>Policy Sets</a:t>
            </a:r>
            <a:r>
              <a:rPr lang="en-US" dirty="0"/>
              <a:t> are groups of </a:t>
            </a:r>
            <a:r>
              <a:rPr lang="en-US" b="1" dirty="0"/>
              <a:t>Sentinel Polices</a:t>
            </a:r>
            <a:r>
              <a:rPr lang="en-US" dirty="0"/>
              <a:t> (and optionally </a:t>
            </a:r>
            <a:r>
              <a:rPr lang="en-US" b="1" dirty="0"/>
              <a:t>Sentinel Modules</a:t>
            </a:r>
            <a:r>
              <a:rPr lang="en-US" dirty="0"/>
              <a:t>) </a:t>
            </a:r>
          </a:p>
          <a:p>
            <a:pPr lvl="1"/>
            <a:r>
              <a:rPr lang="en-US" dirty="0"/>
              <a:t>They can be enforced on all workspaces or only on selected workspaces within one or more organizations.</a:t>
            </a:r>
          </a:p>
          <a:p>
            <a:endParaRPr lang="en-US" dirty="0"/>
          </a:p>
          <a:p>
            <a:r>
              <a:rPr lang="en-US" dirty="0"/>
              <a:t>They are usually created in VCS repositories and then registered with organizations using the Terraform Cloud UI or API.</a:t>
            </a:r>
          </a:p>
          <a:p>
            <a:pPr marL="22225" indent="0">
              <a:buNone/>
            </a:pPr>
            <a:endParaRPr lang="en-US" dirty="0"/>
          </a:p>
          <a:p>
            <a:r>
              <a:rPr lang="en-US" dirty="0"/>
              <a:t>Additionally, </a:t>
            </a:r>
            <a:r>
              <a:rPr lang="en-US" b="1" dirty="0"/>
              <a:t>Parameters</a:t>
            </a:r>
            <a:r>
              <a:rPr lang="en-US" dirty="0"/>
              <a:t> can be added to policy sets allowing the secure introduction of credentials needed by API endpoints invoked with the Sentinel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859093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Sentinel is Policy as Code framework</a:t>
            </a:r>
          </a:p>
          <a:p>
            <a:endParaRPr lang="en-US" dirty="0"/>
          </a:p>
          <a:p>
            <a:r>
              <a:rPr lang="en-US" dirty="0"/>
              <a:t>Terraform Cloud automatically runs Sentinel checks between </a:t>
            </a:r>
            <a:r>
              <a:rPr lang="en-US" b="1" dirty="0"/>
              <a:t>plan and apply</a:t>
            </a:r>
          </a:p>
          <a:p>
            <a:endParaRPr lang="en-US" b="1" dirty="0"/>
          </a:p>
          <a:p>
            <a:r>
              <a:rPr lang="en-US" dirty="0"/>
              <a:t>Sentinel has different enforcement levels, </a:t>
            </a:r>
            <a:r>
              <a:rPr lang="en-US" b="1" dirty="0"/>
              <a:t>Advisory, Soft and Hard Mandatory</a:t>
            </a:r>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39485226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10000"/>
          </a:bodyPr>
          <a:lstStyle/>
          <a:p>
            <a:r>
              <a:rPr lang="en-US" dirty="0"/>
              <a:t>Introduction To Sentinel Concepts</a:t>
            </a:r>
          </a:p>
          <a:p>
            <a:r>
              <a:rPr lang="en-US" dirty="0"/>
              <a:t>The Sentinel Language</a:t>
            </a:r>
          </a:p>
          <a:p>
            <a:pPr lvl="1"/>
            <a:r>
              <a:rPr lang="en-US" dirty="0"/>
              <a:t>Lab Challenge 1: Using the Sentinel CLI</a:t>
            </a:r>
          </a:p>
          <a:p>
            <a:pPr lvl="1"/>
            <a:r>
              <a:rPr lang="en-US" dirty="0"/>
              <a:t>Lab Challenge 2: Applying and Testing a Policy with the CLI</a:t>
            </a:r>
          </a:p>
          <a:p>
            <a:r>
              <a:rPr lang="en-US" dirty="0"/>
              <a:t>The Evolution of Terraform Sentinel Policies</a:t>
            </a:r>
          </a:p>
          <a:p>
            <a:r>
              <a:rPr lang="en-US" dirty="0"/>
              <a:t>Writing Sentinel Policies and Testing them with the Sentinel CLI</a:t>
            </a:r>
          </a:p>
          <a:p>
            <a:pPr lvl="1"/>
            <a:r>
              <a:rPr lang="en-US" dirty="0"/>
              <a:t>Lab Exercises 1-2: Write and Test Your First Policies</a:t>
            </a:r>
          </a:p>
          <a:p>
            <a:r>
              <a:rPr lang="en-US" dirty="0"/>
              <a:t>Using Sentinel in Terraform Cloud</a:t>
            </a:r>
          </a:p>
          <a:p>
            <a:pPr lvl="1"/>
            <a:r>
              <a:rPr lang="en-US" dirty="0"/>
              <a:t>Lab Exercises 3-5: Write and Test More Policies</a:t>
            </a:r>
          </a:p>
          <a:p>
            <a:r>
              <a:rPr lang="en-US" dirty="0"/>
              <a:t>Advanced Techniques</a:t>
            </a:r>
          </a:p>
          <a:p>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Single Session Workshop 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2548434" cy="4830580"/>
          </a:xfrm>
        </p:spPr>
        <p:txBody>
          <a:bodyPr anchor="ctr"/>
          <a:lstStyle/>
          <a:p>
            <a:r>
              <a:rPr lang="en-US" dirty="0"/>
              <a:t>Chapter 1 - Complete</a:t>
            </a:r>
          </a:p>
        </p:txBody>
      </p:sp>
    </p:spTree>
    <p:extLst>
      <p:ext uri="{BB962C8B-B14F-4D97-AF65-F5344CB8AC3E}">
        <p14:creationId xmlns:p14="http://schemas.microsoft.com/office/powerpoint/2010/main" val="28585704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a:bodyPr>
          <a:lstStyle/>
          <a:p>
            <a:r>
              <a:rPr lang="en-US" dirty="0">
                <a:hlinkClick r:id="rId3"/>
              </a:rPr>
              <a:t>Main Sentinel Docs</a:t>
            </a:r>
            <a:endParaRPr lang="en-US" dirty="0"/>
          </a:p>
          <a:p>
            <a:endParaRPr lang="en-US" dirty="0"/>
          </a:p>
          <a:p>
            <a:r>
              <a:rPr lang="en-US" dirty="0">
                <a:hlinkClick r:id="rId4"/>
              </a:rPr>
              <a:t>Terraform Cloud Sentinel Docs</a:t>
            </a:r>
            <a:endParaRPr lang="en-US" dirty="0"/>
          </a:p>
          <a:p>
            <a:endParaRPr lang="en-US" dirty="0"/>
          </a:p>
          <a:p>
            <a:r>
              <a:rPr lang="en-US" dirty="0">
                <a:hlinkClick r:id="rId5"/>
              </a:rPr>
              <a:t>GitHub Repository with Sample Sentinel Policies for AWS, Azure, GCP, and VMware as well as useful common functions in modules</a:t>
            </a:r>
            <a:endParaRPr lang="en-US" dirty="0"/>
          </a:p>
          <a:p>
            <a:endParaRPr lang="en-US" dirty="0"/>
          </a:p>
          <a:p>
            <a:r>
              <a:rPr lang="en-US" dirty="0">
                <a:hlinkClick r:id="rId6"/>
              </a:rPr>
              <a:t>Guide to Writing and Testing Sentinel Policies in 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36191487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cloud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v2 versions of three Terraform Sentinel imports (tfplan, tfstate, and tfconfig) are aligned more closely with Terraform's native data structures in versions 0.12 and higher.</a:t>
            </a:r>
          </a:p>
          <a:p>
            <a:r>
              <a:rPr lang="en-US" dirty="0"/>
              <a:t>This makes the v2 imports easier to use than the v1 imports.</a:t>
            </a:r>
          </a:p>
          <a:p>
            <a:r>
              <a:rPr lang="en-US" dirty="0"/>
              <a:t>Additionally, since resource instances are stored in a single flat map that spans across all Terraform modules and resource types, it is much easier to find all resources instances of a specific type or a sub-collection of them.</a:t>
            </a:r>
          </a:p>
          <a:p>
            <a:r>
              <a:rPr lang="en-US" b="1" dirty="0"/>
              <a:t>However, the v2 imports can only be used with Terraform 0.12 and higher</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The v2 Versions of the Terraform Sentinel Imports</a:t>
            </a:r>
          </a:p>
        </p:txBody>
      </p:sp>
    </p:spTree>
    <p:extLst>
      <p:ext uri="{BB962C8B-B14F-4D97-AF65-F5344CB8AC3E}">
        <p14:creationId xmlns:p14="http://schemas.microsoft.com/office/powerpoint/2010/main" val="3220957978"/>
      </p:ext>
    </p:extLst>
  </p:cSld>
  <p:clrMapOvr>
    <a:masterClrMapping/>
  </p:clrMapOvr>
  <p:transition spd="med"/>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2A - Sentinel Language 				Key Concepts</a:t>
            </a:r>
          </a:p>
        </p:txBody>
      </p:sp>
    </p:spTree>
    <p:extLst>
      <p:ext uri="{BB962C8B-B14F-4D97-AF65-F5344CB8AC3E}">
        <p14:creationId xmlns:p14="http://schemas.microsoft.com/office/powerpoint/2010/main" val="10071728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Imports</a:t>
            </a:r>
          </a:p>
          <a:p>
            <a:pPr lvl="1"/>
            <a:r>
              <a:rPr lang="en-US" dirty="0"/>
              <a:t>Modules and Functions</a:t>
            </a:r>
          </a:p>
          <a:p>
            <a:r>
              <a:rPr lang="en-US" dirty="0"/>
              <a:t>Declare criteria to evaluate against</a:t>
            </a:r>
          </a:p>
          <a:p>
            <a:pPr lvl="1"/>
            <a:r>
              <a:rPr lang="en-US" dirty="0"/>
              <a:t>Approved images, “Right” ports to use, “allowed” regions</a:t>
            </a:r>
          </a:p>
          <a:p>
            <a:r>
              <a:rPr lang="en-US" dirty="0"/>
              <a:t>Find all the resources in Terraform to evaluate against</a:t>
            </a:r>
          </a:p>
          <a:p>
            <a:pPr lvl="1"/>
            <a:r>
              <a:rPr lang="en-US" dirty="0"/>
              <a:t>Find all images, find all port configurations, find all regions</a:t>
            </a:r>
          </a:p>
          <a:p>
            <a:r>
              <a:rPr lang="en-US" dirty="0"/>
              <a:t>Evaluate</a:t>
            </a:r>
          </a:p>
          <a:p>
            <a:r>
              <a:rPr lang="en-US" dirty="0"/>
              <a:t>Test</a:t>
            </a:r>
          </a:p>
          <a:p>
            <a:r>
              <a:rPr lang="en-US" dirty="0"/>
              <a:t>Print Errors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(0)</a:t>
            </a:r>
          </a:p>
        </p:txBody>
      </p:sp>
    </p:spTree>
    <p:extLst>
      <p:ext uri="{BB962C8B-B14F-4D97-AF65-F5344CB8AC3E}">
        <p14:creationId xmlns:p14="http://schemas.microsoft.com/office/powerpoint/2010/main" val="137017053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D623A6-2C2F-A04D-8636-82872F1BA9A4}"/>
              </a:ext>
            </a:extLst>
          </p:cNvPr>
          <p:cNvSpPr/>
          <p:nvPr/>
        </p:nvSpPr>
        <p:spPr>
          <a:xfrm>
            <a:off x="1451869" y="2707591"/>
            <a:ext cx="12274657" cy="1383961"/>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(1)</a:t>
            </a:r>
          </a:p>
        </p:txBody>
      </p:sp>
    </p:spTree>
    <p:extLst>
      <p:ext uri="{BB962C8B-B14F-4D97-AF65-F5344CB8AC3E}">
        <p14:creationId xmlns:p14="http://schemas.microsoft.com/office/powerpoint/2010/main" val="147500957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E683ED-66B6-144F-9860-1F0D8B44E612}"/>
              </a:ext>
            </a:extLst>
          </p:cNvPr>
          <p:cNvSpPr/>
          <p:nvPr/>
        </p:nvSpPr>
        <p:spPr>
          <a:xfrm>
            <a:off x="1185333" y="4609543"/>
            <a:ext cx="17687883" cy="1784534"/>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(2)</a:t>
            </a:r>
          </a:p>
        </p:txBody>
      </p:sp>
    </p:spTree>
    <p:extLst>
      <p:ext uri="{BB962C8B-B14F-4D97-AF65-F5344CB8AC3E}">
        <p14:creationId xmlns:p14="http://schemas.microsoft.com/office/powerpoint/2010/main" val="406226674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26A463-B5C3-0C4F-B07F-9409C23B73D0}"/>
              </a:ext>
            </a:extLst>
          </p:cNvPr>
          <p:cNvSpPr/>
          <p:nvPr/>
        </p:nvSpPr>
        <p:spPr>
          <a:xfrm>
            <a:off x="1002453" y="6694375"/>
            <a:ext cx="13426779" cy="1571801"/>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(3)</a:t>
            </a:r>
          </a:p>
        </p:txBody>
      </p:sp>
    </p:spTree>
    <p:extLst>
      <p:ext uri="{BB962C8B-B14F-4D97-AF65-F5344CB8AC3E}">
        <p14:creationId xmlns:p14="http://schemas.microsoft.com/office/powerpoint/2010/main" val="281169179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AD98C8-3715-D541-8DE9-1DB108855AB1}"/>
              </a:ext>
            </a:extLst>
          </p:cNvPr>
          <p:cNvSpPr/>
          <p:nvPr/>
        </p:nvSpPr>
        <p:spPr>
          <a:xfrm>
            <a:off x="896113" y="8229601"/>
            <a:ext cx="21086064" cy="2304288"/>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(4)</a:t>
            </a:r>
          </a:p>
        </p:txBody>
      </p:sp>
    </p:spTree>
    <p:extLst>
      <p:ext uri="{BB962C8B-B14F-4D97-AF65-F5344CB8AC3E}">
        <p14:creationId xmlns:p14="http://schemas.microsoft.com/office/powerpoint/2010/main" val="14904507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20000"/>
          </a:bodyPr>
          <a:lstStyle/>
          <a:p>
            <a:r>
              <a:rPr lang="en-US" dirty="0"/>
              <a:t>First Session:</a:t>
            </a:r>
          </a:p>
          <a:p>
            <a:pPr lvl="1"/>
            <a:r>
              <a:rPr lang="en-US" dirty="0"/>
              <a:t>Introduction To Sentinel Concepts</a:t>
            </a:r>
          </a:p>
          <a:p>
            <a:pPr lvl="1"/>
            <a:r>
              <a:rPr lang="en-US" dirty="0"/>
              <a:t>The Sentinel Language</a:t>
            </a:r>
          </a:p>
          <a:p>
            <a:pPr lvl="2"/>
            <a:r>
              <a:rPr lang="en-US" dirty="0"/>
              <a:t>Lab Challenge 1: Using the Sentinel CLI</a:t>
            </a:r>
          </a:p>
          <a:p>
            <a:pPr lvl="2"/>
            <a:r>
              <a:rPr lang="en-US" dirty="0"/>
              <a:t>Lab Challenge 2: Applying and Testing a Policy with the CLI</a:t>
            </a:r>
          </a:p>
          <a:p>
            <a:pPr lvl="1"/>
            <a:r>
              <a:rPr lang="en-US" dirty="0"/>
              <a:t>The Evolution of Terraform Sentinel Policies</a:t>
            </a:r>
          </a:p>
          <a:p>
            <a:pPr lvl="1"/>
            <a:r>
              <a:rPr lang="en-US" dirty="0"/>
              <a:t>Writing Sentinel Policies and Testing them with the Sentinel CLI</a:t>
            </a:r>
          </a:p>
          <a:p>
            <a:pPr lvl="1"/>
            <a:r>
              <a:rPr lang="en-US" dirty="0"/>
              <a:t>Using Sentinel in Terraform Cloud</a:t>
            </a:r>
          </a:p>
          <a:p>
            <a:r>
              <a:rPr lang="en-US" dirty="0"/>
              <a:t>Second Session</a:t>
            </a:r>
          </a:p>
          <a:p>
            <a:pPr lvl="1"/>
            <a:r>
              <a:rPr lang="en-US" dirty="0"/>
              <a:t>Advanced Techniques</a:t>
            </a:r>
          </a:p>
          <a:p>
            <a:pPr lvl="2"/>
            <a:r>
              <a:rPr lang="en-US" dirty="0"/>
              <a:t>Lab Exercises 1-2: Write and Test Your First Policies</a:t>
            </a:r>
          </a:p>
          <a:p>
            <a:pPr lvl="2"/>
            <a:r>
              <a:rPr lang="en-US" dirty="0"/>
              <a:t>Lab Exercises 3-5: Write and Test More Policies</a:t>
            </a:r>
          </a:p>
          <a:p>
            <a:pPr lvl="1"/>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Two Session Workshop Agenda</a:t>
            </a:r>
          </a:p>
        </p:txBody>
      </p:sp>
    </p:spTree>
    <p:extLst>
      <p:ext uri="{BB962C8B-B14F-4D97-AF65-F5344CB8AC3E}">
        <p14:creationId xmlns:p14="http://schemas.microsoft.com/office/powerpoint/2010/main" val="82441681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AD98C8-3715-D541-8DE9-1DB108855AB1}"/>
              </a:ext>
            </a:extLst>
          </p:cNvPr>
          <p:cNvSpPr/>
          <p:nvPr/>
        </p:nvSpPr>
        <p:spPr>
          <a:xfrm>
            <a:off x="658369" y="10442449"/>
            <a:ext cx="21086064" cy="2304288"/>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(5)</a:t>
            </a:r>
          </a:p>
        </p:txBody>
      </p:sp>
    </p:spTree>
    <p:extLst>
      <p:ext uri="{BB962C8B-B14F-4D97-AF65-F5344CB8AC3E}">
        <p14:creationId xmlns:p14="http://schemas.microsoft.com/office/powerpoint/2010/main" val="2166430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70000" lnSpcReduction="20000"/>
          </a:bodyPr>
          <a:lstStyle/>
          <a:p>
            <a:r>
              <a:rPr lang="en-US" sz="6300" b="1" dirty="0"/>
              <a:t>Functions:</a:t>
            </a:r>
            <a:r>
              <a:rPr lang="en-US" sz="6300" dirty="0"/>
              <a:t> </a:t>
            </a:r>
          </a:p>
          <a:p>
            <a:pPr lvl="1"/>
            <a:r>
              <a:rPr lang="en-US" dirty="0"/>
              <a:t>Execute various statements and return a value.</a:t>
            </a:r>
          </a:p>
          <a:p>
            <a:pPr lvl="2"/>
            <a:r>
              <a:rPr lang="en-US" dirty="0"/>
              <a:t>### </a:t>
            </a:r>
            <a:r>
              <a:rPr lang="en-US" dirty="0" err="1"/>
              <a:t>find_resources</a:t>
            </a:r>
            <a:r>
              <a:rPr lang="en-US" dirty="0"/>
              <a:t> ###</a:t>
            </a:r>
          </a:p>
          <a:p>
            <a:pPr marL="515938" lvl="2" indent="0">
              <a:buNone/>
            </a:pPr>
            <a:r>
              <a:rPr lang="en-US" dirty="0"/>
              <a:t>	# Find all resources of a specific type using the </a:t>
            </a:r>
            <a:r>
              <a:rPr lang="en-US" dirty="0" err="1"/>
              <a:t>tfplan</a:t>
            </a:r>
            <a:r>
              <a:rPr lang="en-US" dirty="0"/>
              <a:t>/v2 import.</a:t>
            </a:r>
          </a:p>
          <a:p>
            <a:pPr marL="515938" lvl="2" indent="0">
              <a:buNone/>
            </a:pPr>
            <a:r>
              <a:rPr lang="en-US" dirty="0"/>
              <a:t>	# Include resources that are not being permanently deleted.</a:t>
            </a:r>
          </a:p>
          <a:p>
            <a:pPr marL="515938" lvl="2" indent="0">
              <a:buNone/>
            </a:pPr>
            <a:r>
              <a:rPr lang="en-US" dirty="0"/>
              <a:t>	# Technically, this returns a map of resource changes.</a:t>
            </a:r>
          </a:p>
          <a:p>
            <a:pPr marL="515938" lvl="2" indent="0">
              <a:buNone/>
            </a:pPr>
            <a:r>
              <a:rPr lang="en-US" dirty="0"/>
              <a:t>	</a:t>
            </a:r>
            <a:r>
              <a:rPr lang="en-US" dirty="0" err="1"/>
              <a:t>find_resources</a:t>
            </a:r>
            <a:r>
              <a:rPr lang="en-US" dirty="0"/>
              <a:t> = </a:t>
            </a:r>
            <a:r>
              <a:rPr lang="en-US" dirty="0" err="1"/>
              <a:t>func</a:t>
            </a:r>
            <a:r>
              <a:rPr lang="en-US" dirty="0"/>
              <a:t>(type) {</a:t>
            </a:r>
          </a:p>
          <a:p>
            <a:pPr marL="515938" lvl="2" indent="0">
              <a:buNone/>
            </a:pPr>
            <a:r>
              <a:rPr lang="en-US" dirty="0"/>
              <a:t>  	resources = filter </a:t>
            </a:r>
            <a:r>
              <a:rPr lang="en-US" dirty="0" err="1"/>
              <a:t>tfplan.resource_changes</a:t>
            </a:r>
            <a:r>
              <a:rPr lang="en-US" dirty="0"/>
              <a:t> as address, </a:t>
            </a:r>
            <a:r>
              <a:rPr lang="en-US" dirty="0" err="1"/>
              <a:t>rc</a:t>
            </a:r>
            <a:r>
              <a:rPr lang="en-US" dirty="0"/>
              <a:t> {</a:t>
            </a:r>
          </a:p>
          <a:p>
            <a:pPr marL="515938" lvl="2" indent="0">
              <a:buNone/>
            </a:pPr>
            <a:r>
              <a:rPr lang="en-US" dirty="0"/>
              <a:t>  		</a:t>
            </a:r>
            <a:r>
              <a:rPr lang="en-US" dirty="0" err="1"/>
              <a:t>rc.type</a:t>
            </a:r>
            <a:r>
              <a:rPr lang="en-US" dirty="0"/>
              <a:t> is type and</a:t>
            </a:r>
          </a:p>
          <a:p>
            <a:pPr marL="515938" lvl="2" indent="0">
              <a:buNone/>
            </a:pPr>
            <a:r>
              <a:rPr lang="en-US" dirty="0"/>
              <a:t>  		</a:t>
            </a:r>
            <a:r>
              <a:rPr lang="en-US" dirty="0" err="1"/>
              <a:t>rc.mode</a:t>
            </a:r>
            <a:r>
              <a:rPr lang="en-US" dirty="0"/>
              <a:t> is "managed" and</a:t>
            </a:r>
          </a:p>
          <a:p>
            <a:pPr marL="515938" lvl="2" indent="0">
              <a:buNone/>
            </a:pPr>
            <a:r>
              <a:rPr lang="en-US" dirty="0"/>
              <a:t>  		(</a:t>
            </a:r>
            <a:r>
              <a:rPr lang="en-US" dirty="0" err="1"/>
              <a:t>rc.change.actions</a:t>
            </a:r>
            <a:r>
              <a:rPr lang="en-US" dirty="0"/>
              <a:t> contains "create" or </a:t>
            </a:r>
            <a:r>
              <a:rPr lang="en-US" dirty="0" err="1"/>
              <a:t>rc.change.actions</a:t>
            </a:r>
            <a:r>
              <a:rPr lang="en-US" dirty="0"/>
              <a:t> contains "update" or</a:t>
            </a:r>
          </a:p>
          <a:p>
            <a:pPr marL="515938" lvl="2" indent="0">
              <a:buNone/>
            </a:pPr>
            <a:r>
              <a:rPr lang="en-US" dirty="0"/>
              <a:t>    	 </a:t>
            </a:r>
            <a:r>
              <a:rPr lang="en-US" dirty="0" err="1"/>
              <a:t>rc.change.actions</a:t>
            </a:r>
            <a:r>
              <a:rPr lang="en-US" dirty="0"/>
              <a:t> contains "read" or (</a:t>
            </a:r>
            <a:r>
              <a:rPr lang="en-US" dirty="0" err="1"/>
              <a:t>rc.change.actions</a:t>
            </a:r>
            <a:r>
              <a:rPr lang="en-US" dirty="0"/>
              <a:t> contains "no-op" and</a:t>
            </a:r>
          </a:p>
          <a:p>
            <a:pPr marL="515938" lvl="2" indent="0">
              <a:buNone/>
            </a:pPr>
            <a:r>
              <a:rPr lang="en-US" dirty="0"/>
              <a:t>     	</a:t>
            </a:r>
            <a:r>
              <a:rPr lang="en-US" dirty="0" err="1"/>
              <a:t>rc.change.after</a:t>
            </a:r>
            <a:r>
              <a:rPr lang="en-US" dirty="0"/>
              <a:t> is not null))</a:t>
            </a:r>
          </a:p>
          <a:p>
            <a:pPr marL="515938" lvl="2" indent="0">
              <a:buNone/>
            </a:pPr>
            <a:r>
              <a:rPr lang="en-US" dirty="0"/>
              <a:t>  	}</a:t>
            </a:r>
          </a:p>
          <a:p>
            <a:pPr marL="515938" lvl="2" indent="0">
              <a:buNone/>
            </a:pPr>
            <a:endParaRPr lang="en-US" dirty="0"/>
          </a:p>
          <a:p>
            <a:pPr marL="515938" lvl="2" indent="0">
              <a:buNone/>
            </a:pPr>
            <a:r>
              <a:rPr lang="en-US" dirty="0"/>
              <a:t>  	return resources</a:t>
            </a:r>
          </a:p>
          <a:p>
            <a:pPr marL="515938" lvl="2" indent="0">
              <a:buNone/>
            </a:pPr>
            <a:r>
              <a:rPr lang="en-US" dirty="0"/>
              <a:t>	}</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Policies Deep Dive</a:t>
            </a:r>
          </a:p>
        </p:txBody>
      </p:sp>
    </p:spTree>
    <p:extLst>
      <p:ext uri="{BB962C8B-B14F-4D97-AF65-F5344CB8AC3E}">
        <p14:creationId xmlns:p14="http://schemas.microsoft.com/office/powerpoint/2010/main" val="21180169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sz="4400" b="1" dirty="0"/>
              <a:t>OR</a:t>
            </a:r>
          </a:p>
          <a:p>
            <a:pPr lvl="1"/>
            <a:r>
              <a:rPr lang="en-US" sz="4400" b="1" dirty="0"/>
              <a:t>Functions</a:t>
            </a:r>
          </a:p>
          <a:p>
            <a:pPr lvl="2"/>
            <a:r>
              <a:rPr lang="en-CA" dirty="0"/>
              <a:t>import "</a:t>
            </a:r>
            <a:r>
              <a:rPr lang="en-CA" dirty="0" err="1"/>
              <a:t>tfconfig</a:t>
            </a:r>
            <a:r>
              <a:rPr lang="en-CA" dirty="0"/>
              <a:t>-functions" as config </a:t>
            </a:r>
          </a:p>
          <a:p>
            <a:pPr lvl="1"/>
            <a:endParaRPr lang="en-US" sz="4400" b="1" dirty="0"/>
          </a:p>
          <a:p>
            <a:endParaRPr lang="en-US" sz="4400"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Policies Deep Dive</a:t>
            </a:r>
          </a:p>
        </p:txBody>
      </p:sp>
    </p:spTree>
    <p:extLst>
      <p:ext uri="{BB962C8B-B14F-4D97-AF65-F5344CB8AC3E}">
        <p14:creationId xmlns:p14="http://schemas.microsoft.com/office/powerpoint/2010/main" val="15347333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A Sentinel </a:t>
            </a:r>
            <a:r>
              <a:rPr lang="en-US" b="1" dirty="0"/>
              <a:t>Function</a:t>
            </a:r>
            <a:r>
              <a:rPr lang="en-US" dirty="0"/>
              <a:t> is declared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 such as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 such as </a:t>
            </a:r>
            <a:r>
              <a:rPr lang="en-US" dirty="0">
                <a:solidFill>
                  <a:srgbClr val="FF0000"/>
                </a:solidFill>
                <a:latin typeface="Courier" pitchFamily="2" charset="0"/>
              </a:rPr>
              <a:t>true</a:t>
            </a:r>
            <a:r>
              <a:rPr lang="en-US" dirty="0"/>
              <a:t>.</a:t>
            </a:r>
          </a:p>
          <a:p>
            <a:r>
              <a:rPr lang="en-US" dirty="0"/>
              <a:t>A call to this function could look like:</a:t>
            </a:r>
          </a:p>
          <a:p>
            <a:pPr lvl="1"/>
            <a:r>
              <a:rPr lang="en-US" dirty="0">
                <a:latin typeface="Courier" pitchFamily="2" charset="0"/>
              </a:rPr>
              <a:t>s3_buckets = </a:t>
            </a:r>
            <a:r>
              <a:rPr lang="en-US" dirty="0">
                <a:solidFill>
                  <a:srgbClr val="FF0000"/>
                </a:solidFill>
                <a:latin typeface="Courier" pitchFamily="2" charset="0"/>
              </a:rPr>
              <a:t>find_resources("aws_s3_bucket")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2972364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760406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solidFill>
                  <a:srgbClr val="FF0000"/>
                </a:solidFill>
              </a:rPr>
              <a:t>null</a:t>
            </a:r>
          </a:p>
          <a:p>
            <a:r>
              <a:rPr lang="en-US" sz="6000" dirty="0">
                <a:solidFill>
                  <a:srgbClr val="FF0000"/>
                </a:solidFill>
              </a:rPr>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82096005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339875403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pPr marL="22225" indent="0">
              <a:buNone/>
            </a:pPr>
            <a:endParaRPr lang="en-US" dirty="0"/>
          </a:p>
          <a:p>
            <a:pPr marL="22225" indent="0">
              <a:buNone/>
            </a:pPr>
            <a:r>
              <a:rPr lang="en-US" dirty="0"/>
              <a:t>Note that maps and lists are comparable!</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372285772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fontScale="92500"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filter</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fontScale="92500" lnSpcReduction="10000"/>
          </a:bodyPr>
          <a:lstStyle/>
          <a:p>
            <a:r>
              <a:rPr lang="en-US" sz="6000" dirty="0"/>
              <a:t>func</a:t>
            </a:r>
          </a:p>
          <a:p>
            <a:r>
              <a:rPr lang="en-US" sz="6000" dirty="0"/>
              <a:t>if</a:t>
            </a:r>
          </a:p>
          <a:p>
            <a:r>
              <a:rPr lang="en-US" sz="6000" dirty="0"/>
              <a:t>is</a:t>
            </a:r>
          </a:p>
          <a:p>
            <a:r>
              <a:rPr lang="en-US" sz="6000" dirty="0"/>
              <a:t>import</a:t>
            </a:r>
          </a:p>
          <a:p>
            <a:r>
              <a:rPr lang="en-US" sz="6000" dirty="0"/>
              <a:t>map</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345138239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2A - Completed</a:t>
            </a:r>
          </a:p>
        </p:txBody>
      </p:sp>
    </p:spTree>
    <p:extLst>
      <p:ext uri="{BB962C8B-B14F-4D97-AF65-F5344CB8AC3E}">
        <p14:creationId xmlns:p14="http://schemas.microsoft.com/office/powerpoint/2010/main" val="59868351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Chapter 1 - Introduction To Sentinel Concepts</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2B - Sentinel Language </a:t>
            </a:r>
            <a:r>
              <a:rPr lang="en-US"/>
              <a:t>	               Advanced Concepts</a:t>
            </a:r>
            <a:endParaRPr lang="en-US" dirty="0"/>
          </a:p>
        </p:txBody>
      </p:sp>
    </p:spTree>
    <p:extLst>
      <p:ext uri="{BB962C8B-B14F-4D97-AF65-F5344CB8AC3E}">
        <p14:creationId xmlns:p14="http://schemas.microsoft.com/office/powerpoint/2010/main" val="34433743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a single expression which could be the result of calling a single function.</a:t>
            </a:r>
          </a:p>
          <a:p>
            <a:r>
              <a:rPr lang="en-US" b="1" dirty="0"/>
              <a:t>Main Rule:</a:t>
            </a:r>
            <a:r>
              <a:rPr lang="en-US" dirty="0"/>
              <a:t> Every Sentinel policy must have a rule called </a:t>
            </a:r>
            <a:r>
              <a:rPr lang="en-US" b="1" dirty="0"/>
              <a:t>main</a:t>
            </a:r>
            <a:r>
              <a:rPr lang="en-US" dirty="0"/>
              <a:t>.</a:t>
            </a:r>
          </a:p>
          <a:p>
            <a:pPr lvl="1"/>
            <a:r>
              <a:rPr lang="en-US" dirty="0"/>
              <a:t>The result of a policy is the value returned by its main rule.</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20000"/>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pPr lvl="1"/>
            <a:r>
              <a:rPr lang="en-US" b="1" dirty="0"/>
              <a:t>break</a:t>
            </a:r>
            <a:r>
              <a:rPr lang="en-US" dirty="0"/>
              <a:t> and </a:t>
            </a:r>
            <a:r>
              <a:rPr lang="en-US" b="1" dirty="0"/>
              <a:t>continue</a:t>
            </a:r>
            <a:r>
              <a:rPr lang="en-US" dirty="0"/>
              <a:t> statements can alter loop execution.</a:t>
            </a:r>
          </a:p>
          <a:p>
            <a:r>
              <a:rPr lang="en-US" dirty="0"/>
              <a:t>The </a:t>
            </a:r>
            <a:r>
              <a:rPr lang="en-US" b="1" dirty="0"/>
              <a:t>Filter</a:t>
            </a:r>
            <a:r>
              <a:rPr lang="en-US" dirty="0"/>
              <a:t> quantifier expression that returns a subset of a collection.</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r>
              <a:rPr lang="en-US" dirty="0"/>
              <a:t>Set operators can be applied to lists, maps and strings.</a:t>
            </a:r>
          </a:p>
          <a:p>
            <a:r>
              <a:rPr lang="en-US" dirty="0"/>
              <a:t>For strings, the set operators do substring inclusion</a:t>
            </a:r>
          </a:p>
          <a:p>
            <a:r>
              <a:rPr lang="en-US" dirty="0"/>
              <a:t>Examples for lists:</a:t>
            </a:r>
          </a:p>
          <a:p>
            <a:pPr lvl="1"/>
            <a:r>
              <a:rPr lang="en-US" b="1" dirty="0"/>
              <a:t>1 </a:t>
            </a:r>
            <a:r>
              <a:rPr lang="en-US" b="1" dirty="0">
                <a:solidFill>
                  <a:schemeClr val="bg1"/>
                </a:solidFill>
              </a:rPr>
              <a:t>in</a:t>
            </a:r>
            <a:r>
              <a:rPr lang="en-US" b="1" dirty="0"/>
              <a:t> [1, 2, 3]			</a:t>
            </a:r>
            <a:r>
              <a:rPr lang="en-US" dirty="0"/>
              <a:t>Means that 1 is in the list</a:t>
            </a:r>
          </a:p>
          <a:p>
            <a:pPr lvl="1"/>
            <a:r>
              <a:rPr lang="en-US" b="1" dirty="0"/>
              <a:t>[1, 2, 3] </a:t>
            </a:r>
            <a:r>
              <a:rPr lang="en-US" b="1" dirty="0">
                <a:solidFill>
                  <a:schemeClr val="bg1"/>
                </a:solidFill>
              </a:rPr>
              <a:t>contains</a:t>
            </a:r>
            <a:r>
              <a:rPr lang="en-US" b="1" dirty="0"/>
              <a:t> 2</a:t>
            </a:r>
            <a:r>
              <a:rPr lang="en-US" dirty="0"/>
              <a:t>	Means that the list contains 2.</a:t>
            </a:r>
          </a:p>
          <a:p>
            <a:pPr lvl="1"/>
            <a:r>
              <a:rPr lang="en-US" b="1" dirty="0"/>
              <a:t>[] is empty</a:t>
            </a:r>
            <a:r>
              <a:rPr lang="en-US" dirty="0"/>
              <a:t>			Means that the collection is empty.	</a:t>
            </a:r>
          </a:p>
          <a:p>
            <a:r>
              <a:rPr lang="en-US" dirty="0"/>
              <a:t>You can also use </a:t>
            </a:r>
            <a:r>
              <a:rPr lang="en-US" b="1" dirty="0"/>
              <a:t>not in</a:t>
            </a:r>
            <a:r>
              <a:rPr lang="en-US" dirty="0"/>
              <a:t>, </a:t>
            </a:r>
            <a:r>
              <a:rPr lang="en-US" b="1" dirty="0"/>
              <a:t>not contains</a:t>
            </a:r>
            <a:r>
              <a:rPr lang="en-US" dirty="0"/>
              <a:t>, and </a:t>
            </a:r>
            <a:r>
              <a:rPr lang="en-US" b="1" dirty="0"/>
              <a:t>is not empty</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r>
              <a:rPr lang="en-US" b="1" dirty="0"/>
              <a:t>"xyz.com matches ".*\\.com"	</a:t>
            </a:r>
            <a:r>
              <a:rPr lang="en-US" dirty="0"/>
              <a:t># true</a:t>
            </a:r>
          </a:p>
          <a:p>
            <a:endParaRPr lang="en-US" dirty="0"/>
          </a:p>
          <a:p>
            <a:r>
              <a:rPr lang="en-US" dirty="0"/>
              <a:t>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keys(</a:t>
            </a:r>
            <a:r>
              <a:rPr lang="en-US" dirty="0"/>
              <a:t>tfplan.resource_changes</a:t>
            </a:r>
            <a:r>
              <a:rPr lang="en-US" dirty="0">
                <a:latin typeface="Courier" pitchFamily="2" charset="0"/>
              </a:rPr>
              <a:t>)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chemeClr val="bg1"/>
                </a:solidFill>
                <a:latin typeface="Courier" pitchFamily="2" charset="0"/>
              </a:rPr>
              <a:t>allEC2Instances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r>
              <a:rPr lang="en-US" dirty="0"/>
              <a:t>Each for loop uses the </a:t>
            </a:r>
            <a:r>
              <a:rPr lang="en-US" b="1" dirty="0"/>
              <a:t>as</a:t>
            </a:r>
            <a:r>
              <a:rPr lang="en-US" dirty="0"/>
              <a:t> keyword to define one or two iterator variables.</a:t>
            </a:r>
          </a:p>
          <a:p>
            <a:r>
              <a:rPr lang="en-US" dirty="0"/>
              <a:t>When iterating over a list, the first variable is assigned the index and the second variable is assigned the value.</a:t>
            </a:r>
          </a:p>
          <a:p>
            <a:pPr lvl="1"/>
            <a:r>
              <a:rPr lang="en-US" dirty="0"/>
              <a:t>If only one iterator variable is specified, it is assigned the value.</a:t>
            </a:r>
          </a:p>
          <a:p>
            <a:r>
              <a:rPr lang="en-US" dirty="0"/>
              <a:t>When iterating over a map, the first variable is assigned the key and the second variable is assigned the value.</a:t>
            </a:r>
          </a:p>
          <a:p>
            <a:pPr lvl="1"/>
            <a:r>
              <a:rPr lang="en-US" dirty="0"/>
              <a:t>If only one iterator variable is specified, it is assigned the key.</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dirty="0">
                <a:latin typeface="Courier" pitchFamily="2" charset="0"/>
              </a:rPr>
              <a:t>count = 0</a:t>
            </a:r>
          </a:p>
          <a:p>
            <a:pPr marL="589416" lvl="2" indent="0">
              <a:buNone/>
            </a:pPr>
            <a:r>
              <a:rPr lang="en-US" dirty="0">
                <a:latin typeface="Courier" pitchFamily="2" charset="0"/>
              </a:rPr>
              <a:t>for [1, 2, 3] as num { </a:t>
            </a:r>
          </a:p>
          <a:p>
            <a:pPr marL="589416" lvl="2" indent="0">
              <a:buNone/>
            </a:pPr>
            <a:r>
              <a:rPr lang="en-US" dirty="0">
                <a:latin typeface="Courier" pitchFamily="2" charset="0"/>
              </a:rPr>
              <a:t>  count += num</a:t>
            </a:r>
          </a:p>
          <a:p>
            <a:pPr marL="589416" lvl="2" indent="0">
              <a:buNone/>
            </a:pPr>
            <a:r>
              <a:rPr lang="en-US" dirty="0">
                <a:latin typeface="Courier" pitchFamily="2"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dirty="0">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dirty="0">
                <a:latin typeface="Courier" pitchFamily="2" charset="0"/>
              </a:rPr>
              <a:t>data = { "a": 12, "b": 32 }</a:t>
            </a:r>
          </a:p>
          <a:p>
            <a:pPr marL="589416" lvl="2" indent="0">
              <a:buNone/>
            </a:pPr>
            <a:r>
              <a:rPr lang="en-US" dirty="0">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dirty="0">
                <a:latin typeface="Courier" pitchFamily="2" charset="0"/>
                <a:ea typeface="Verdana" panose="020B0604030504040204" pitchFamily="34" charset="0"/>
                <a:cs typeface="Verdana" panose="020B0604030504040204" pitchFamily="34" charset="0"/>
              </a:rPr>
              <a:t>  sum += v</a:t>
            </a:r>
          </a:p>
          <a:p>
            <a:pPr marL="589416" lvl="2" indent="0">
              <a:buNone/>
            </a:pPr>
            <a:r>
              <a:rPr lang="en-US" dirty="0">
                <a:latin typeface="Courier" pitchFamily="2" charset="0"/>
                <a:ea typeface="Verdana" panose="020B0604030504040204" pitchFamily="34" charset="0"/>
                <a:cs typeface="Verdana" panose="020B0604030504040204" pitchFamily="34"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264709804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quantifier expressions are are used like loops, but they are actually quantifier expressions that apply boolean expressions to lists and maps.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before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fontScale="92500" lnSpcReduction="10000"/>
          </a:bodyPr>
          <a:lstStyle/>
          <a:p>
            <a:r>
              <a:rPr lang="en-CA" dirty="0"/>
              <a:t>Sentinel is a </a:t>
            </a:r>
            <a:r>
              <a:rPr lang="en-CA" b="1" dirty="0"/>
              <a:t>Policy As Code </a:t>
            </a:r>
            <a:r>
              <a:rPr lang="en-CA" dirty="0"/>
              <a:t>framework to enable fine-grained, logic-based policy</a:t>
            </a:r>
          </a:p>
          <a:p>
            <a:pPr marL="285750" lvl="1" indent="0" algn="ctr">
              <a:buNone/>
            </a:pPr>
            <a:r>
              <a:rPr lang="en-CA" i="1" dirty="0"/>
              <a:t>“Sentinel is to a Policy Framework as</a:t>
            </a:r>
          </a:p>
          <a:p>
            <a:pPr marL="285750" lvl="1" indent="0" algn="ctr">
              <a:buNone/>
            </a:pPr>
            <a:r>
              <a:rPr lang="en-CA" i="1" dirty="0"/>
              <a:t>Terraform is to Infrastructure as Code”</a:t>
            </a:r>
          </a:p>
          <a:p>
            <a:pPr lvl="1"/>
            <a:endParaRPr lang="en-CA" dirty="0"/>
          </a:p>
          <a:p>
            <a:r>
              <a:rPr lang="en-US" dirty="0"/>
              <a:t>It includes its own language and is embedded in </a:t>
            </a:r>
            <a:r>
              <a:rPr lang="en-US" dirty="0" err="1"/>
              <a:t>HashiCorp’s</a:t>
            </a:r>
            <a:r>
              <a:rPr lang="en-US" dirty="0"/>
              <a:t> Enterprise products.</a:t>
            </a:r>
          </a:p>
          <a:p>
            <a:endParaRPr lang="en-US" dirty="0"/>
          </a:p>
          <a:p>
            <a:r>
              <a:rPr lang="en-US" dirty="0"/>
              <a:t>It supports fine-grained policies that use conditional logic.</a:t>
            </a:r>
          </a:p>
          <a:p>
            <a:pPr lvl="1"/>
            <a:r>
              <a:rPr lang="en-US" dirty="0"/>
              <a:t>Is this image in the supported images list?</a:t>
            </a:r>
          </a:p>
          <a:p>
            <a:pPr marL="285750" lvl="1" indent="0">
              <a:buNone/>
            </a:pPr>
            <a:endParaRPr lang="en-US" dirty="0"/>
          </a:p>
          <a:p>
            <a:r>
              <a:rPr lang="en-US" dirty="0"/>
              <a:t>It includes a CLI that allows you to test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quantifier expression applies a boolean expression to each item in a list or map.</a:t>
            </a:r>
          </a:p>
          <a:p>
            <a:pPr lvl="1"/>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pPr lvl="1"/>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The </a:t>
            </a:r>
            <a:r>
              <a:rPr lang="en-US" b="1" dirty="0"/>
              <a:t>map</a:t>
            </a:r>
            <a:r>
              <a:rPr lang="en-US" dirty="0"/>
              <a:t> quantifier expression returns a list of values, one for each item in the collection it is applied to.</a:t>
            </a:r>
          </a:p>
          <a:p>
            <a:pPr lvl="1"/>
            <a:r>
              <a:rPr lang="en-US" dirty="0"/>
              <a:t>It can be useful in Sentinel rules that want to return non-boolean values including maps and lists.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and </a:t>
            </a:r>
            <a:r>
              <a:rPr lang="en-US" dirty="0">
                <a:latin typeface="Courier" pitchFamily="2" charset="0"/>
              </a:rPr>
              <a:t>map</a:t>
            </a:r>
            <a:r>
              <a:rPr lang="en-US" dirty="0"/>
              <a:t> Expressions</a:t>
            </a:r>
          </a:p>
        </p:txBody>
      </p:sp>
    </p:spTree>
    <p:extLst>
      <p:ext uri="{BB962C8B-B14F-4D97-AF65-F5344CB8AC3E}">
        <p14:creationId xmlns:p14="http://schemas.microsoft.com/office/powerpoint/2010/main" val="422808372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dirty="0">
              <a:latin typeface="Courier" pitchFamily="2" charset="0"/>
            </a:endParaRPr>
          </a:p>
          <a:p>
            <a:pPr marL="589416" lvl="2" indent="0">
              <a:buNone/>
            </a:pPr>
            <a:r>
              <a:rPr lang="en-US" sz="4800" dirty="0">
                <a:latin typeface="Courier" pitchFamily="2" charset="0"/>
              </a:rPr>
              <a:t>if v else null is null { </a:t>
            </a:r>
          </a:p>
          <a:p>
            <a:pPr marL="589416" lvl="2" indent="0">
              <a:buNone/>
            </a:pPr>
            <a:r>
              <a:rPr lang="en-US" sz="4800" dirty="0">
                <a:latin typeface="Courier" pitchFamily="2" charset="0"/>
              </a:rPr>
              <a:t>  print("The value", v, "was null or not defined")</a:t>
            </a:r>
          </a:p>
          <a:p>
            <a:pPr marL="589416" lvl="2" indent="0">
              <a:buNone/>
            </a:pPr>
            <a:r>
              <a:rPr lang="en-US" sz="4800" dirty="0">
                <a:latin typeface="Courier" pitchFamily="2" charset="0"/>
              </a:rPr>
              <a:t>} else if v is not value {</a:t>
            </a:r>
          </a:p>
          <a:p>
            <a:pPr marL="589416" lvl="2" indent="0">
              <a:buNone/>
            </a:pPr>
            <a:r>
              <a:rPr lang="en-US" sz="4800" dirty="0">
                <a:latin typeface="Courier" pitchFamily="2" charset="0"/>
              </a:rPr>
              <a:t>  print(v, "is not equal to the required value", value)</a:t>
            </a:r>
          </a:p>
          <a:p>
            <a:pPr marL="589416" lvl="2" indent="0">
              <a:buNone/>
            </a:pPr>
            <a:r>
              <a:rPr lang="en-US" sz="4800" dirty="0">
                <a:latin typeface="Courier" pitchFamily="2" charset="0"/>
              </a:rPr>
              <a:t>} else {</a:t>
            </a:r>
          </a:p>
          <a:p>
            <a:pPr marL="589416" lvl="2" indent="0">
              <a:buNone/>
            </a:pPr>
            <a:r>
              <a:rPr lang="en-US" sz="4800" dirty="0">
                <a:latin typeface="Courier" pitchFamily="2" charset="0"/>
              </a:rPr>
              <a:t>  print(v, "is the desired value", value)</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37675638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dirty="0">
              <a:latin typeface="Courier" pitchFamily="2" charset="0"/>
            </a:endParaRPr>
          </a:p>
          <a:p>
            <a:pPr marL="589416" lvl="2" indent="0">
              <a:buNone/>
            </a:pPr>
            <a:r>
              <a:rPr lang="en-US" sz="4800" dirty="0">
                <a:latin typeface="Courier" pitchFamily="2" charset="0"/>
              </a:rPr>
              <a:t>case day { </a:t>
            </a:r>
          </a:p>
          <a:p>
            <a:pPr marL="589416" lvl="2" indent="0">
              <a:buNone/>
            </a:pPr>
            <a:r>
              <a:rPr lang="en-US" sz="4800" dirty="0">
                <a:latin typeface="Courier" pitchFamily="2" charset="0"/>
              </a:rPr>
              <a:t>when "Saturday", "Sunday":</a:t>
            </a:r>
          </a:p>
          <a:p>
            <a:pPr marL="589416" lvl="2" indent="0">
              <a:buNone/>
            </a:pPr>
            <a:r>
              <a:rPr lang="en-US" sz="4800" dirty="0">
                <a:latin typeface="Courier" pitchFamily="2" charset="0"/>
              </a:rPr>
              <a:t>	print("Sorry, we are closed.")</a:t>
            </a:r>
          </a:p>
          <a:p>
            <a:pPr marL="589416" lvl="2" indent="0">
              <a:buNone/>
            </a:pPr>
            <a:r>
              <a:rPr lang="en-US" sz="4800" dirty="0">
                <a:latin typeface="Courier" pitchFamily="2" charset="0"/>
              </a:rPr>
              <a:t>else:</a:t>
            </a:r>
          </a:p>
          <a:p>
            <a:pPr marL="589416" lvl="2" indent="0">
              <a:buNone/>
            </a:pPr>
            <a:r>
              <a:rPr lang="en-US" sz="4800" dirty="0">
                <a:latin typeface="Courier" pitchFamily="2" charset="0"/>
              </a:rPr>
              <a:t>	print("We are open from 9am to 6pm.")</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86552419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200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base64</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a:p>
            <a:pPr lvl="1"/>
            <a:r>
              <a:rPr lang="en-US" dirty="0"/>
              <a:t>version</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165701495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The </a:t>
            </a:r>
            <a:r>
              <a:rPr lang="en-US" b="1" dirty="0">
                <a:hlinkClick r:id="rId3"/>
              </a:rPr>
              <a:t>tfplan/v2</a:t>
            </a:r>
            <a:r>
              <a:rPr lang="en-US" dirty="0">
                <a:hlinkClick r:id="rId3"/>
              </a:rPr>
              <a:t> </a:t>
            </a:r>
            <a:r>
              <a:rPr lang="en-US" dirty="0"/>
              <a:t>gives data generated from Terraform plans</a:t>
            </a:r>
          </a:p>
          <a:p>
            <a:endParaRPr lang="en-US" dirty="0"/>
          </a:p>
          <a:p>
            <a:r>
              <a:rPr lang="en-US" dirty="0"/>
              <a:t>The </a:t>
            </a:r>
            <a:r>
              <a:rPr lang="en-US" b="1" dirty="0">
                <a:hlinkClick r:id="rId4"/>
              </a:rPr>
              <a:t>tfconfig/v2</a:t>
            </a:r>
            <a:r>
              <a:rPr lang="en-US" dirty="0">
                <a:hlinkClick r:id="rId4"/>
              </a:rPr>
              <a:t> </a:t>
            </a:r>
            <a:r>
              <a:rPr lang="en-US" dirty="0"/>
              <a:t>import gives data about the Terraform configuration</a:t>
            </a:r>
          </a:p>
          <a:p>
            <a:endParaRPr lang="en-US" dirty="0"/>
          </a:p>
          <a:p>
            <a:r>
              <a:rPr lang="en-US" dirty="0"/>
              <a:t>The </a:t>
            </a:r>
            <a:r>
              <a:rPr lang="en-US" b="1" dirty="0">
                <a:hlinkClick r:id="rId5"/>
              </a:rPr>
              <a:t>tfstate/v2</a:t>
            </a:r>
            <a:r>
              <a:rPr lang="en-US" dirty="0">
                <a:hlinkClick r:id="rId5"/>
              </a:rPr>
              <a:t> </a:t>
            </a:r>
            <a:r>
              <a:rPr lang="en-US" dirty="0"/>
              <a:t>import gives data about the current state of a workspace</a:t>
            </a:r>
          </a:p>
          <a:p>
            <a:endParaRPr lang="en-US" dirty="0"/>
          </a:p>
          <a:p>
            <a:r>
              <a:rPr lang="en-US" dirty="0"/>
              <a:t>The </a:t>
            </a:r>
            <a:r>
              <a:rPr lang="en-US" b="1" dirty="0">
                <a:hlinkClick r:id="rId6"/>
              </a:rPr>
              <a:t>tfrun</a:t>
            </a:r>
            <a:r>
              <a:rPr lang="en-US" dirty="0"/>
              <a:t> import provides metadata for Terraform runs and their workspaces as well as cost estimate data</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175592706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4 Terraform Sentinel imports:</a:t>
            </a:r>
          </a:p>
          <a:p>
            <a:pPr lvl="1"/>
            <a:r>
              <a:rPr lang="en-US" dirty="0"/>
              <a:t>Policies can use the </a:t>
            </a:r>
            <a:r>
              <a:rPr lang="en-US" b="1" dirty="0"/>
              <a:t>tfplan/v2 </a:t>
            </a:r>
            <a:r>
              <a:rPr lang="en-US" dirty="0"/>
              <a:t>import to restrict specific attributes of specific resources and data sources in the current Terraform plan.</a:t>
            </a:r>
          </a:p>
          <a:p>
            <a:pPr lvl="1"/>
            <a:r>
              <a:rPr lang="en-US" dirty="0"/>
              <a:t>Policies can use the </a:t>
            </a:r>
            <a:r>
              <a:rPr lang="en-US" b="1" dirty="0"/>
              <a:t>tfconfig/v2 </a:t>
            </a:r>
            <a:r>
              <a:rPr lang="en-US" dirty="0"/>
              <a:t>import to restrict the configuration of Terraform modules, variables, resources, data sources, providers, provisioners, and outputs.</a:t>
            </a:r>
          </a:p>
          <a:p>
            <a:pPr lvl="1"/>
            <a:r>
              <a:rPr lang="en-US" dirty="0"/>
              <a:t>Policies can use the </a:t>
            </a:r>
            <a:r>
              <a:rPr lang="en-US" b="1" dirty="0"/>
              <a:t>tfstate/v2 </a:t>
            </a:r>
            <a:r>
              <a:rPr lang="en-US" dirty="0"/>
              <a:t>import to check whether previously provisioned resources or data sources have attributes with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179162760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A Sentinel Module defines Sentinel functions and rules in a file that can be used by Sentinel policies with a single import statement.</a:t>
            </a:r>
          </a:p>
          <a:p>
            <a:r>
              <a:rPr lang="en-US" dirty="0"/>
              <a:t>This avoids the need to paste the functions into every policy that calls them, improving the reusability of Sentinel functions.</a:t>
            </a:r>
          </a:p>
          <a:p>
            <a:r>
              <a:rPr lang="en-US" dirty="0"/>
              <a:t>Sentinel modules are registered in Sentinel CLI configuration files and in TFC/TFE policy set configuration files.</a:t>
            </a:r>
          </a:p>
          <a:p>
            <a:pPr lvl="0">
              <a:buClr>
                <a:srgbClr val="7C8797"/>
              </a:buClr>
            </a:pPr>
            <a:r>
              <a:rPr lang="en-US" dirty="0"/>
              <a:t>The terraform-sentinel-policies repository includes 8 modules:</a:t>
            </a:r>
          </a:p>
          <a:p>
            <a:pPr lvl="1">
              <a:buClr>
                <a:srgbClr val="7C8797"/>
              </a:buClr>
            </a:pPr>
            <a:r>
              <a:rPr lang="en-US" dirty="0">
                <a:hlinkClick r:id="rId3"/>
              </a:rPr>
              <a:t>tfplan-functions</a:t>
            </a:r>
            <a:r>
              <a:rPr lang="en-US" dirty="0"/>
              <a:t>, </a:t>
            </a:r>
            <a:r>
              <a:rPr lang="en-US" dirty="0">
                <a:hlinkClick r:id="rId4"/>
              </a:rPr>
              <a:t>tfstate-functions</a:t>
            </a:r>
            <a:r>
              <a:rPr lang="en-US" dirty="0"/>
              <a:t>, </a:t>
            </a:r>
            <a:r>
              <a:rPr lang="en-US" dirty="0">
                <a:hlinkClick r:id="rId5"/>
              </a:rPr>
              <a:t>tfconfig-functions</a:t>
            </a:r>
            <a:r>
              <a:rPr lang="en-US" dirty="0"/>
              <a:t>, </a:t>
            </a:r>
            <a:r>
              <a:rPr lang="en-US" dirty="0">
                <a:hlinkClick r:id="rId6"/>
              </a:rPr>
              <a:t>tfrun-functions</a:t>
            </a:r>
            <a:r>
              <a:rPr lang="en-US" dirty="0"/>
              <a:t>, </a:t>
            </a:r>
            <a:r>
              <a:rPr lang="en-US" dirty="0">
                <a:hlinkClick r:id="rId7"/>
              </a:rPr>
              <a:t>aws-functions</a:t>
            </a:r>
            <a:r>
              <a:rPr lang="en-US" dirty="0"/>
              <a:t>, </a:t>
            </a:r>
            <a:r>
              <a:rPr lang="en-US" dirty="0">
                <a:hlinkClick r:id="rId8"/>
              </a:rPr>
              <a:t>azure-functions</a:t>
            </a:r>
            <a:r>
              <a:rPr lang="en-US" dirty="0"/>
              <a:t>, </a:t>
            </a:r>
            <a:r>
              <a:rPr lang="en-US" dirty="0">
                <a:hlinkClick r:id="rId9"/>
              </a:rPr>
              <a:t>gcp-functions</a:t>
            </a:r>
            <a:r>
              <a:rPr lang="en-US" dirty="0"/>
              <a:t>, and </a:t>
            </a:r>
            <a:r>
              <a:rPr lang="en-US" dirty="0">
                <a:hlinkClick r:id="rId10"/>
              </a:rPr>
              <a:t>registry-functions</a:t>
            </a:r>
            <a:r>
              <a:rPr lang="en-US" dirty="0"/>
              <a:t>.</a:t>
            </a:r>
          </a:p>
          <a:p>
            <a:r>
              <a:rPr lang="en-US" dirty="0"/>
              <a:t>Each function is documented in a separate Markdown file.</a:t>
            </a:r>
          </a:p>
          <a:p>
            <a:r>
              <a:rPr lang="en-US" dirty="0"/>
              <a:t>Note that these are NOT standard functions.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Sentinel Modules</a:t>
            </a:r>
          </a:p>
        </p:txBody>
      </p:sp>
    </p:spTree>
    <p:extLst>
      <p:ext uri="{BB962C8B-B14F-4D97-AF65-F5344CB8AC3E}">
        <p14:creationId xmlns:p14="http://schemas.microsoft.com/office/powerpoint/2010/main" val="356530953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1:</a:t>
            </a:r>
            <a:br>
              <a:rPr lang="en-US" dirty="0"/>
            </a:br>
            <a:r>
              <a:rPr lang="en-US" dirty="0"/>
              <a:t>Using the Sentinel CLI</a:t>
            </a:r>
          </a:p>
        </p:txBody>
      </p:sp>
    </p:spTree>
    <p:extLst>
      <p:ext uri="{BB962C8B-B14F-4D97-AF65-F5344CB8AC3E}">
        <p14:creationId xmlns:p14="http://schemas.microsoft.com/office/powerpoint/2010/main" val="142337740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The hands-on lab exercises of this workshop are done in an interactive learning platform, </a:t>
            </a:r>
            <a:r>
              <a:rPr lang="en-US" b="1" dirty="0"/>
              <a:t>Instruqt</a:t>
            </a:r>
            <a:r>
              <a:rPr lang="en-US" dirty="0"/>
              <a:t>, that HashiCorp has standardized on for workshops.</a:t>
            </a:r>
          </a:p>
          <a:p>
            <a:r>
              <a:rPr lang="en-US" dirty="0"/>
              <a:t>For this workshop, please use links provided by your instructor for these tracks:</a:t>
            </a:r>
          </a:p>
          <a:p>
            <a:pPr lvl="1"/>
            <a:r>
              <a:rPr lang="en-US" sz="4400" b="1" dirty="0"/>
              <a:t>Sentinel CLI Basics</a:t>
            </a:r>
          </a:p>
          <a:p>
            <a:pPr lvl="1"/>
            <a:r>
              <a:rPr lang="en-US" sz="4400" b="1" dirty="0"/>
              <a:t>Sentinel for Terraform v4</a:t>
            </a:r>
          </a:p>
          <a:p>
            <a:r>
              <a:rPr lang="en-US" sz="4400" dirty="0"/>
              <a:t>When this workshop is split into two sessions (as is often the case), the first track will be used during the first session and the second track will be used during the second session.</a:t>
            </a:r>
          </a:p>
          <a:p>
            <a:r>
              <a:rPr lang="en-US" sz="4400" dirty="0"/>
              <a:t>In the first challenge of the first track, you'll learn how to run Sentinel CLI commands.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1: Using the Sentinel CLI</a:t>
            </a:r>
          </a:p>
        </p:txBody>
      </p:sp>
    </p:spTree>
    <p:extLst>
      <p:ext uri="{BB962C8B-B14F-4D97-AF65-F5344CB8AC3E}">
        <p14:creationId xmlns:p14="http://schemas.microsoft.com/office/powerpoint/2010/main" val="336570761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E69AD-0A31-C74A-BF42-EF61EE788262}"/>
              </a:ext>
            </a:extLst>
          </p:cNvPr>
          <p:cNvSpPr>
            <a:spLocks noGrp="1"/>
          </p:cNvSpPr>
          <p:nvPr>
            <p:ph type="body" idx="1"/>
          </p:nvPr>
        </p:nvSpPr>
        <p:spPr/>
        <p:txBody>
          <a:bodyPr/>
          <a:lstStyle/>
          <a:p>
            <a:r>
              <a:rPr lang="en-US" dirty="0"/>
              <a:t>Sentinel is enabled as part of your provisioning workflow, ensuring that policies are checked each time Terraform runs</a:t>
            </a:r>
          </a:p>
          <a:p>
            <a:r>
              <a:rPr lang="en-US" dirty="0"/>
              <a:t>Policy as Code takes your excel spreadsheets, legal, regulatory requirement documents and individual security best practice knowledge and turns it into Code.</a:t>
            </a:r>
          </a:p>
          <a:p>
            <a:endParaRPr lang="en-US" dirty="0"/>
          </a:p>
          <a:p>
            <a:endParaRPr lang="en-US" dirty="0"/>
          </a:p>
          <a:p>
            <a:endParaRPr lang="en-US" dirty="0"/>
          </a:p>
          <a:p>
            <a:r>
              <a:rPr lang="en-US" dirty="0"/>
              <a:t>(</a:t>
            </a:r>
            <a:r>
              <a:rPr lang="en-US" dirty="0" err="1">
                <a:solidFill>
                  <a:srgbClr val="FF0000"/>
                </a:solidFill>
                <a:latin typeface="Courier" pitchFamily="2" charset="0"/>
              </a:rPr>
              <a:t>allowed_types</a:t>
            </a:r>
            <a:r>
              <a:rPr lang="en-US" dirty="0">
                <a:latin typeface="Courier" pitchFamily="2" charset="0"/>
              </a:rPr>
              <a:t> = [”350xlarge”,”289ssmall”,”101xssmall”])</a:t>
            </a:r>
          </a:p>
          <a:p>
            <a:endParaRPr lang="en-US" dirty="0"/>
          </a:p>
          <a:p>
            <a:endParaRPr lang="en-US" dirty="0"/>
          </a:p>
          <a:p>
            <a:endParaRPr lang="en-US" dirty="0"/>
          </a:p>
        </p:txBody>
      </p:sp>
      <p:sp>
        <p:nvSpPr>
          <p:cNvPr id="3" name="Title 2">
            <a:extLst>
              <a:ext uri="{FF2B5EF4-FFF2-40B4-BE49-F238E27FC236}">
                <a16:creationId xmlns:a16="http://schemas.microsoft.com/office/drawing/2014/main" id="{76CFCD40-1DFF-124E-B1FA-5D11CE697542}"/>
              </a:ext>
            </a:extLst>
          </p:cNvPr>
          <p:cNvSpPr>
            <a:spLocks noGrp="1"/>
          </p:cNvSpPr>
          <p:nvPr>
            <p:ph type="title"/>
          </p:nvPr>
        </p:nvSpPr>
        <p:spPr/>
        <p:txBody>
          <a:bodyPr/>
          <a:lstStyle/>
          <a:p>
            <a:r>
              <a:rPr lang="en-US" dirty="0"/>
              <a:t>What is Sentinel?</a:t>
            </a:r>
          </a:p>
        </p:txBody>
      </p:sp>
      <p:pic>
        <p:nvPicPr>
          <p:cNvPr id="5" name="Picture 4">
            <a:extLst>
              <a:ext uri="{FF2B5EF4-FFF2-40B4-BE49-F238E27FC236}">
                <a16:creationId xmlns:a16="http://schemas.microsoft.com/office/drawing/2014/main" id="{7947734A-3BC7-6147-B578-7E31E2209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792" y="7361030"/>
            <a:ext cx="18626950" cy="2014883"/>
          </a:xfrm>
          <a:prstGeom prst="rect">
            <a:avLst/>
          </a:prstGeom>
        </p:spPr>
      </p:pic>
    </p:spTree>
    <p:extLst>
      <p:ext uri="{BB962C8B-B14F-4D97-AF65-F5344CB8AC3E}">
        <p14:creationId xmlns:p14="http://schemas.microsoft.com/office/powerpoint/2010/main" val="353912976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https://play.instruqt.com/instruqt/tracks/getting-started-with-instruqt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8090273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2:</a:t>
            </a:r>
            <a:br>
              <a:rPr lang="en-US" dirty="0"/>
            </a:br>
            <a:r>
              <a:rPr lang="en-US" dirty="0"/>
              <a:t>Applying and Testing Policies</a:t>
            </a:r>
          </a:p>
        </p:txBody>
      </p:sp>
    </p:spTree>
    <p:extLst>
      <p:ext uri="{BB962C8B-B14F-4D97-AF65-F5344CB8AC3E}">
        <p14:creationId xmlns:p14="http://schemas.microsoft.com/office/powerpoint/2010/main" val="162240602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In the second challenge, you'll learn how to apply and test a simple Sentinel policy with the Sentinel CLI.</a:t>
            </a:r>
          </a:p>
          <a:p>
            <a:r>
              <a:rPr lang="en-US" sz="4400" dirty="0"/>
              <a:t>This will include learning about Sentinel test cases.</a:t>
            </a:r>
          </a:p>
          <a:p>
            <a:r>
              <a:rPr lang="en-US" sz="4400" dirty="0"/>
              <a:t>Please continue in your running instance of the Sentinel CLI Basics track by clicking the green Check button. </a:t>
            </a:r>
          </a:p>
          <a:p>
            <a:r>
              <a:rPr lang="en-US" sz="4400" dirty="0"/>
              <a:t>If it has expired, please start it again, quickly run the commands in the first challenge, and then click the green Check button to advanced to the second challenge.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2: Applying and Testing Policies</a:t>
            </a:r>
          </a:p>
        </p:txBody>
      </p:sp>
    </p:spTree>
    <p:extLst>
      <p:ext uri="{BB962C8B-B14F-4D97-AF65-F5344CB8AC3E}">
        <p14:creationId xmlns:p14="http://schemas.microsoft.com/office/powerpoint/2010/main" val="159612980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The Evolution of Sentinel Policies</a:t>
            </a:r>
          </a:p>
        </p:txBody>
      </p:sp>
    </p:spTree>
    <p:extLst>
      <p:ext uri="{BB962C8B-B14F-4D97-AF65-F5344CB8AC3E}">
        <p14:creationId xmlns:p14="http://schemas.microsoft.com/office/powerpoint/2010/main" val="234625787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The </a:t>
            </a:r>
            <a:r>
              <a:rPr lang="en-US" sz="4400" dirty="0">
                <a:hlinkClick r:id="rId4"/>
              </a:rPr>
              <a:t>first-generation policies</a:t>
            </a:r>
            <a:r>
              <a:rPr lang="en-US" sz="4400" dirty="0"/>
              <a:t> were written in late 2018 and </a:t>
            </a:r>
            <a:r>
              <a:rPr lang="en-US"/>
              <a:t>used the original Terraform Sentinel v1 imports.</a:t>
            </a:r>
          </a:p>
          <a:p>
            <a:r>
              <a:rPr lang="en-US" sz="4400" dirty="0"/>
              <a:t>They had several short-comings, including the following:</a:t>
            </a:r>
          </a:p>
          <a:p>
            <a:pPr lvl="1"/>
            <a:r>
              <a:rPr lang="en-US"/>
              <a:t>Most of the policies did not print violation messages for resources that violated them.</a:t>
            </a:r>
          </a:p>
          <a:p>
            <a:pPr lvl="1"/>
            <a:r>
              <a:rPr lang="en-US"/>
              <a:t>They stopped evaluating conditions as soon as a single resource instance violated them.</a:t>
            </a:r>
          </a:p>
          <a:p>
            <a:pPr lvl="1"/>
            <a:r>
              <a:rPr lang="en-US"/>
              <a:t>They failed when resources that were being destroyed violated conditions.</a:t>
            </a:r>
          </a:p>
          <a:p>
            <a:pPr lvl="1"/>
            <a:r>
              <a:rPr lang="en-US" sz="4400" dirty="0"/>
              <a:t>Their use of default Sentinel output was overly verbose.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First-Generation Policies</a:t>
            </a:r>
          </a:p>
        </p:txBody>
      </p:sp>
    </p:spTree>
    <p:extLst>
      <p:ext uri="{BB962C8B-B14F-4D97-AF65-F5344CB8AC3E}">
        <p14:creationId xmlns:p14="http://schemas.microsoft.com/office/powerpoint/2010/main" val="1882233117"/>
      </p:ext>
    </p:extLst>
  </p:cSld>
  <p:clrMapOvr>
    <a:masterClrMapping/>
  </p:clrMapOvr>
  <p:transition spd="med"/>
  <p:extLst>
    <p:ext uri="{6950BFC3-D8DA-4A85-94F7-54DA5524770B}">
      <p188:commentRel xmlns:p188="http://schemas.microsoft.com/office/powerpoint/2018/8/main" r:id="rId3"/>
    </p:ext>
  </p:extLs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sz="4400" dirty="0"/>
              <a:t>The </a:t>
            </a:r>
            <a:r>
              <a:rPr lang="en-US" sz="4400" dirty="0">
                <a:hlinkClick r:id="rId4"/>
              </a:rPr>
              <a:t>second-generation policies</a:t>
            </a:r>
            <a:r>
              <a:rPr lang="en-US" sz="4400" dirty="0"/>
              <a:t> were written in 2019 and used the original Terraform Sentinel v1 imports:</a:t>
            </a:r>
          </a:p>
          <a:p>
            <a:r>
              <a:rPr lang="en-US" sz="4400" dirty="0"/>
              <a:t>They made the following improvements:</a:t>
            </a:r>
            <a:endParaRPr lang="en-US"/>
          </a:p>
          <a:p>
            <a:pPr lvl="1"/>
            <a:r>
              <a:rPr lang="en-US"/>
              <a:t>They offloaded most processing from rules into some common parameterized functions.</a:t>
            </a:r>
          </a:p>
          <a:p>
            <a:pPr lvl="1"/>
            <a:r>
              <a:rPr lang="en-US"/>
              <a:t>Those common functions were written in a way that caused all violations of all conditions to be reported.</a:t>
            </a:r>
          </a:p>
          <a:p>
            <a:pPr lvl="1"/>
            <a:r>
              <a:rPr lang="en-US"/>
              <a:t>They printed out the full address of each resource instance that did violate a policy.</a:t>
            </a:r>
          </a:p>
          <a:p>
            <a:pPr lvl="1"/>
            <a:r>
              <a:rPr lang="en-US"/>
              <a:t>By using a single main rule, they suppressed most of Sentinel’s default, overly verbose output.</a:t>
            </a:r>
          </a:p>
          <a:p>
            <a:pPr lvl="1"/>
            <a:r>
              <a:rPr lang="en-US"/>
              <a:t>They skipped resources that were being destroyed but not recreated.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Second-Generation Policies</a:t>
            </a:r>
          </a:p>
        </p:txBody>
      </p:sp>
    </p:spTree>
    <p:extLst>
      <p:ext uri="{BB962C8B-B14F-4D97-AF65-F5344CB8AC3E}">
        <p14:creationId xmlns:p14="http://schemas.microsoft.com/office/powerpoint/2010/main" val="1737105705"/>
      </p:ext>
    </p:extLst>
  </p:cSld>
  <p:clrMapOvr>
    <a:masterClrMapping/>
  </p:clrMapOvr>
  <p:transition spd="med"/>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sz="4400" dirty="0"/>
              <a:t>The new </a:t>
            </a:r>
            <a:r>
              <a:rPr lang="en-US" sz="4400" dirty="0">
                <a:hlinkClick r:id="rId3"/>
              </a:rPr>
              <a:t>third-generation policies</a:t>
            </a:r>
            <a:r>
              <a:rPr lang="en-US" sz="4400" dirty="0"/>
              <a:t> were written in the spring of 2020 and use the new Terraform Sentinel v2 imports and Sentinel modules</a:t>
            </a:r>
            <a:r>
              <a:rPr lang="en-US"/>
              <a:t>.</a:t>
            </a:r>
          </a:p>
          <a:p>
            <a:r>
              <a:rPr lang="en-US" sz="4400" dirty="0"/>
              <a:t>They have the following advantages:</a:t>
            </a:r>
          </a:p>
          <a:p>
            <a:pPr lvl="1"/>
            <a:r>
              <a:rPr lang="en-US" sz="4400" dirty="0"/>
              <a:t>Their use of the v2 imports and the Sentinel </a:t>
            </a:r>
            <a:r>
              <a:rPr lang="en-US" sz="4400" dirty="0">
                <a:hlinkClick r:id="rId4"/>
              </a:rPr>
              <a:t>filter</a:t>
            </a:r>
            <a:r>
              <a:rPr lang="en-US" sz="4400" dirty="0"/>
              <a:t> expression makes it easier to restrict policies to specific operations performed by Terraform.</a:t>
            </a:r>
          </a:p>
          <a:p>
            <a:pPr lvl="1"/>
            <a:r>
              <a:rPr lang="en-US" sz="4400" dirty="0"/>
              <a:t>The common functions defined in Sentinel modules do not need to be pasted into policies that use them.</a:t>
            </a:r>
          </a:p>
          <a:p>
            <a:pPr lvl="1"/>
            <a:r>
              <a:rPr lang="en-US" sz="4400" dirty="0"/>
              <a:t>Most of the policies do not have any </a:t>
            </a:r>
            <a:r>
              <a:rPr lang="en-US" sz="4400" dirty="0">
                <a:hlinkClick r:id="rId5"/>
              </a:rPr>
              <a:t>for</a:t>
            </a:r>
            <a:r>
              <a:rPr lang="en-US" sz="4400" dirty="0"/>
              <a:t> loops of </a:t>
            </a:r>
            <a:r>
              <a:rPr lang="en-US" sz="4400" dirty="0">
                <a:hlinkClick r:id="rId6"/>
              </a:rPr>
              <a:t>if/else</a:t>
            </a:r>
            <a:r>
              <a:rPr lang="en-US" sz="4400" dirty="0"/>
              <a:t> conditionals. This makes the policies easier to understand and copy.</a:t>
            </a:r>
          </a:p>
          <a:p>
            <a:pPr lvl="1"/>
            <a:r>
              <a:rPr lang="en-US" sz="4400" dirty="0"/>
              <a:t>They can evaluate the value of any attribute of any resource or data source, even those that are deeply nested.</a:t>
            </a:r>
          </a:p>
          <a:p>
            <a:r>
              <a:rPr lang="en-US" sz="4400" dirty="0"/>
              <a:t>However, since they do use the v2 imports, they can only be used with Terraform 0.12 and higher.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Third-Generation Policies</a:t>
            </a:r>
          </a:p>
        </p:txBody>
      </p:sp>
    </p:spTree>
    <p:extLst>
      <p:ext uri="{BB962C8B-B14F-4D97-AF65-F5344CB8AC3E}">
        <p14:creationId xmlns:p14="http://schemas.microsoft.com/office/powerpoint/2010/main" val="102566163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I'll review four prototypical third-generation Sentinel policies in order of increasing sophistication:</a:t>
            </a:r>
          </a:p>
          <a:p>
            <a:pPr lvl="1"/>
            <a:r>
              <a:rPr lang="en-US" dirty="0">
                <a:hlinkClick r:id="rId3"/>
              </a:rPr>
              <a:t>restrict-ec2-instance-type.sentinel</a:t>
            </a:r>
            <a:r>
              <a:rPr lang="en-US" dirty="0"/>
              <a:t> (AWS)</a:t>
            </a:r>
          </a:p>
          <a:p>
            <a:pPr lvl="1"/>
            <a:r>
              <a:rPr lang="en-US" dirty="0">
                <a:hlinkClick r:id="rId4"/>
              </a:rPr>
              <a:t>restrict-vm-cpu-and-memory.sentinel</a:t>
            </a:r>
            <a:r>
              <a:rPr lang="en-US" dirty="0"/>
              <a:t> (VMware)</a:t>
            </a:r>
          </a:p>
          <a:p>
            <a:pPr lvl="1"/>
            <a:r>
              <a:rPr lang="en-US" dirty="0">
                <a:hlinkClick r:id="rId5"/>
              </a:rPr>
              <a:t>restrict-vm-disk-size</a:t>
            </a:r>
            <a:r>
              <a:rPr lang="en-US" dirty="0">
                <a:hlinkClick r:id="rId6"/>
              </a:rPr>
              <a:t>.sentinel</a:t>
            </a:r>
            <a:r>
              <a:rPr lang="en-US" dirty="0"/>
              <a:t> (VMware)</a:t>
            </a:r>
          </a:p>
          <a:p>
            <a:pPr lvl="1"/>
            <a:r>
              <a:rPr lang="en-US" dirty="0">
                <a:hlinkClick r:id="rId7"/>
              </a:rPr>
              <a:t>restrict-publishers-of-current-vms</a:t>
            </a:r>
            <a:r>
              <a:rPr lang="en-US" dirty="0">
                <a:hlinkClick r:id="rId8"/>
              </a:rPr>
              <a:t>.sentinel</a:t>
            </a:r>
            <a:r>
              <a:rPr lang="en-US" dirty="0"/>
              <a:t> (Azure)</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Some Prototypical Third-Generation Policies</a:t>
            </a:r>
          </a:p>
        </p:txBody>
      </p:sp>
    </p:spTree>
    <p:extLst>
      <p:ext uri="{BB962C8B-B14F-4D97-AF65-F5344CB8AC3E}">
        <p14:creationId xmlns:p14="http://schemas.microsoft.com/office/powerpoint/2010/main" val="370101630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188011701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sz="5400" dirty="0"/>
              <a:t>All the same benefits of Infrastructure as Code!</a:t>
            </a:r>
          </a:p>
          <a:p>
            <a:pPr lvl="1"/>
            <a:r>
              <a:rPr lang="en-US" sz="5400" dirty="0"/>
              <a:t>Version History, Change Control, Collaboration</a:t>
            </a:r>
          </a:p>
          <a:p>
            <a:endParaRPr lang="en-US" sz="5400" dirty="0"/>
          </a:p>
          <a:p>
            <a:r>
              <a:rPr lang="en-US" sz="5400" dirty="0"/>
              <a:t>Easily share-able and consumable across multiple organizations and teams in Terraform Cloud</a:t>
            </a:r>
          </a:p>
          <a:p>
            <a:endParaRPr lang="en-US" sz="5400" dirty="0"/>
          </a:p>
          <a:p>
            <a:r>
              <a:rPr lang="en-US" sz="5400" dirty="0"/>
              <a:t>Can be tested and iterated on in an automated fashion with real test data!*</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Benefits of Policy as Code</a:t>
            </a:r>
          </a:p>
        </p:txBody>
      </p:sp>
    </p:spTree>
    <p:extLst>
      <p:ext uri="{BB962C8B-B14F-4D97-AF65-F5344CB8AC3E}">
        <p14:creationId xmlns:p14="http://schemas.microsoft.com/office/powerpoint/2010/main" val="19577147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a:t>
            </a:r>
            <a:r>
              <a:rPr lang="en-US" b="1" dirty="0"/>
              <a:t>Eight Steps</a:t>
            </a:r>
            <a:r>
              <a:rPr lang="en-US" dirty="0"/>
              <a:t> of the recommended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TFC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 since </a:t>
            </a:r>
            <a:r>
              <a:rPr lang="en-US" dirty="0">
                <a:latin typeface="Courier" pitchFamily="2" charset="0"/>
                <a:ea typeface="Verdana" panose="020B0604030504040204" pitchFamily="34" charset="0"/>
                <a:cs typeface="Verdana" panose="020B0604030504040204" pitchFamily="34" charset="0"/>
              </a:rPr>
              <a:t>count</a:t>
            </a:r>
            <a:r>
              <a:rPr lang="en-US" dirty="0">
                <a:latin typeface="Verdana" panose="020B0604030504040204" pitchFamily="34" charset="0"/>
                <a:ea typeface="Verdana" panose="020B0604030504040204" pitchFamily="34" charset="0"/>
                <a:cs typeface="Verdana" panose="020B0604030504040204" pitchFamily="34" charset="0"/>
              </a:rPr>
              <a:t> was set to 2.</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If you trigger your plan with the remote backend, you do not need to set up a VCS connection.</a:t>
            </a:r>
          </a:p>
          <a:p>
            <a:r>
              <a:rPr lang="en-US" dirty="0"/>
              <a:t>Click "CLI-driven workflow"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TFC or TFE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TFC/TFE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will be downloaded with 7 mocks.</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enforce security standards:</a:t>
            </a:r>
          </a:p>
          <a:p>
            <a:pPr lvl="1"/>
            <a:r>
              <a:rPr lang="en-US" sz="4400" dirty="0"/>
              <a:t>Require all S3 buckets use the private ACL and be encrypted by KMS.</a:t>
            </a:r>
          </a:p>
          <a:p>
            <a:pPr lvl="1"/>
            <a:endParaRPr lang="en-US" sz="4400" dirty="0"/>
          </a:p>
          <a:p>
            <a:pPr lvl="1"/>
            <a:r>
              <a:rPr lang="en-US" sz="4400" dirty="0"/>
              <a:t>Restrict which roles the AWS provider can assume.</a:t>
            </a:r>
          </a:p>
          <a:p>
            <a:pPr lvl="1"/>
            <a:endParaRPr lang="en-US" sz="4400" dirty="0"/>
          </a:p>
          <a:p>
            <a:pPr lvl="1"/>
            <a:r>
              <a:rPr lang="en-US" sz="4400" dirty="0"/>
              <a:t>Prohibit specific resources, data sources, providers, or provisioners.</a:t>
            </a:r>
          </a:p>
          <a:p>
            <a:pPr lvl="1"/>
            <a:endParaRPr lang="en-US" sz="4400" dirty="0"/>
          </a:p>
          <a:p>
            <a:pPr marL="285750" lvl="1" indent="0">
              <a:buNone/>
            </a:pPr>
            <a:br>
              <a:rPr lang="en-US" sz="4400" dirty="0"/>
            </a:br>
            <a:br>
              <a:rPr lang="en-US" sz="4400" dirty="0"/>
            </a:br>
            <a:br>
              <a:rPr lang="en-US" sz="4400" dirty="0"/>
            </a:br>
            <a:endParaRPr lang="en-US" sz="4400"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9" name="Rectangle 8">
            <a:extLst>
              <a:ext uri="{FF2B5EF4-FFF2-40B4-BE49-F238E27FC236}">
                <a16:creationId xmlns:a16="http://schemas.microsoft.com/office/drawing/2014/main" id="{8B0DD95A-E3CF-ED46-B930-85DD716C98DF}"/>
              </a:ext>
            </a:extLst>
          </p:cNvPr>
          <p:cNvSpPr/>
          <p:nvPr/>
        </p:nvSpPr>
        <p:spPr>
          <a:xfrm>
            <a:off x="1673667" y="9758595"/>
            <a:ext cx="21303200" cy="1338315"/>
          </a:xfrm>
          <a:prstGeom prst="rect">
            <a:avLst/>
          </a:prstGeom>
        </p:spPr>
        <p:txBody>
          <a:bodyPr wrap="square">
            <a:spAutoFit/>
          </a:bodyPr>
          <a:lstStyle/>
          <a:p>
            <a:r>
              <a:rPr lang="en-US" dirty="0">
                <a:solidFill>
                  <a:schemeClr val="bg1"/>
                </a:solidFill>
              </a:rPr>
              <a:t># List of allowed providers</a:t>
            </a:r>
          </a:p>
          <a:p>
            <a:r>
              <a:rPr lang="en-US" dirty="0" err="1">
                <a:solidFill>
                  <a:schemeClr val="bg1"/>
                </a:solidFill>
              </a:rPr>
              <a:t>allowed_list</a:t>
            </a:r>
            <a:r>
              <a:rPr lang="en-US" dirty="0">
                <a:solidFill>
                  <a:schemeClr val="bg1"/>
                </a:solidFill>
              </a:rPr>
              <a:t> = ["</a:t>
            </a:r>
            <a:r>
              <a:rPr lang="en-US" dirty="0" err="1">
                <a:solidFill>
                  <a:schemeClr val="bg1"/>
                </a:solidFill>
              </a:rPr>
              <a:t>aws</a:t>
            </a:r>
            <a:r>
              <a:rPr lang="en-US" dirty="0">
                <a:solidFill>
                  <a:schemeClr val="bg1"/>
                </a:solidFill>
              </a:rPr>
              <a:t>", "local", "null", "random", "terraform", "</a:t>
            </a:r>
            <a:r>
              <a:rPr lang="en-US" dirty="0" err="1">
                <a:solidFill>
                  <a:schemeClr val="bg1"/>
                </a:solidFill>
              </a:rPr>
              <a:t>tfe</a:t>
            </a:r>
            <a:r>
              <a:rPr lang="en-US" dirty="0">
                <a:solidFill>
                  <a:schemeClr val="bg1"/>
                </a:solidFill>
              </a:rPr>
              <a:t>"]</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Write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Import tfplan-functions.sentinel with alias "plan"</a:t>
            </a:r>
          </a:p>
          <a:p>
            <a:pPr marL="0" indent="0">
              <a:buNone/>
            </a:pPr>
            <a:r>
              <a:rPr lang="en-US" dirty="0">
                <a:solidFill>
                  <a:srgbClr val="FF0000"/>
                </a:solidFill>
                <a:latin typeface="Courier" pitchFamily="2" charset="0"/>
              </a:rPr>
              <a:t>import "tfplan-functions" as plan</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["t2.small", "t2.medium", "t2.large"]</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 of Allowed Values</a:t>
            </a:r>
          </a:p>
        </p:txBody>
      </p:sp>
    </p:spTree>
    <p:extLst>
      <p:ext uri="{BB962C8B-B14F-4D97-AF65-F5344CB8AC3E}">
        <p14:creationId xmlns:p14="http://schemas.microsoft.com/office/powerpoint/2010/main" val="309381495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a:bodyPr>
          <a:lstStyle/>
          <a:p>
            <a:pPr marL="0" indent="0">
              <a:buNone/>
            </a:pPr>
            <a:r>
              <a:rPr lang="en-US" dirty="0">
                <a:solidFill>
                  <a:schemeClr val="bg1"/>
                </a:solidFill>
                <a:latin typeface="Courier" pitchFamily="2" charset="0"/>
              </a:rPr>
              <a:t># Get all EC2 instances</a:t>
            </a:r>
          </a:p>
          <a:p>
            <a:pPr marL="0" indent="0">
              <a:buNone/>
            </a:pPr>
            <a:r>
              <a:rPr lang="en-US" dirty="0">
                <a:solidFill>
                  <a:srgbClr val="FF0000"/>
                </a:solidFill>
                <a:latin typeface="Courier" pitchFamily="2" charset="0"/>
              </a:rPr>
              <a:t>allEC2Instances = plan.find_resources("aws_instance")</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Filter to EC2 instances with violations</a:t>
            </a:r>
          </a:p>
          <a:p>
            <a:pPr marL="0" indent="0">
              <a:buNone/>
            </a:pPr>
            <a:r>
              <a:rPr lang="en-US" dirty="0">
                <a:solidFill>
                  <a:schemeClr val="bg1"/>
                </a:solidFill>
                <a:latin typeface="Courier" pitchFamily="2" charset="0"/>
              </a:rPr>
              <a:t># The called function prints warnings for all violations</a:t>
            </a:r>
          </a:p>
          <a:p>
            <a:pPr marL="0" indent="0">
              <a:buNone/>
            </a:pPr>
            <a:r>
              <a:rPr lang="en-US" dirty="0">
                <a:solidFill>
                  <a:srgbClr val="FF0000"/>
                </a:solidFill>
                <a:latin typeface="Courier" pitchFamily="2" charset="0"/>
              </a:rPr>
              <a:t>violatingEC2Instances = plan.filter_attribute_not_in_list(</a:t>
            </a:r>
          </a:p>
          <a:p>
            <a:pPr marL="0" indent="0">
              <a:buNone/>
            </a:pPr>
            <a:r>
              <a:rPr lang="en-US" dirty="0">
                <a:solidFill>
                  <a:srgbClr val="FF0000"/>
                </a:solidFill>
                <a:latin typeface="Courier" pitchFamily="2" charset="0"/>
              </a:rPr>
              <a:t>    allEC2Instances, "instance_type", allowed_types, true)</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fontScale="90000"/>
          </a:bodyPr>
          <a:lstStyle/>
          <a:p>
            <a:r>
              <a:rPr lang="en-US" dirty="0"/>
              <a:t>Call Sentinel Functions to Find and Filter Resources</a:t>
            </a:r>
          </a:p>
        </p:txBody>
      </p:sp>
    </p:spTree>
    <p:extLst>
      <p:ext uri="{BB962C8B-B14F-4D97-AF65-F5344CB8AC3E}">
        <p14:creationId xmlns:p14="http://schemas.microsoft.com/office/powerpoint/2010/main" val="119707128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Count violations</a:t>
            </a:r>
          </a:p>
          <a:p>
            <a:pPr marL="0" indent="0">
              <a:buNone/>
            </a:pPr>
            <a:r>
              <a:rPr lang="en-US" dirty="0">
                <a:solidFill>
                  <a:schemeClr val="bg1"/>
                </a:solidFill>
                <a:latin typeface="Courier" pitchFamily="2" charset="0"/>
              </a:rPr>
              <a:t># We determine length of the messages map within the</a:t>
            </a:r>
          </a:p>
          <a:p>
            <a:pPr marL="0" indent="0">
              <a:buNone/>
            </a:pPr>
            <a:r>
              <a:rPr lang="en-US" dirty="0">
                <a:solidFill>
                  <a:schemeClr val="bg1"/>
                </a:solidFill>
                <a:latin typeface="Courier" pitchFamily="2" charset="0"/>
              </a:rPr>
              <a:t># violatingEC2Instances object</a:t>
            </a:r>
          </a:p>
          <a:p>
            <a:pPr marL="0" indent="0">
              <a:buNone/>
            </a:pPr>
            <a:r>
              <a:rPr lang="en-US" dirty="0">
                <a:solidFill>
                  <a:srgbClr val="FF0000"/>
                </a:solidFill>
                <a:latin typeface="Courier" pitchFamily="2" charset="0"/>
              </a:rPr>
              <a:t>violations = length(violatingEC2Instances["messages"])</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violations is 0</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Calculate Boolean and Check it in Main Rule</a:t>
            </a:r>
          </a:p>
        </p:txBody>
      </p:sp>
    </p:spTree>
    <p:extLst>
      <p:ext uri="{BB962C8B-B14F-4D97-AF65-F5344CB8AC3E}">
        <p14:creationId xmlns:p14="http://schemas.microsoft.com/office/powerpoint/2010/main" val="1255825539"/>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solidFill>
                  <a:schemeClr val="bg1"/>
                </a:solidFill>
              </a:rPr>
              <a:t>The Instruqt track in this workshop embeds two Sentinel modules with many common functions that can be used in policies.</a:t>
            </a:r>
          </a:p>
          <a:p>
            <a:r>
              <a:rPr lang="en-US" dirty="0">
                <a:solidFill>
                  <a:schemeClr val="bg1"/>
                </a:solidFill>
              </a:rPr>
              <a:t>These are copies of the functions located </a:t>
            </a:r>
            <a:r>
              <a:rPr lang="en-US" dirty="0">
                <a:solidFill>
                  <a:schemeClr val="bg1"/>
                </a:solidFill>
                <a:hlinkClick r:id="rId3">
                  <a:extLst>
                    <a:ext uri="{A12FA001-AC4F-418D-AE19-62706E023703}">
                      <ahyp:hlinkClr xmlns:ahyp="http://schemas.microsoft.com/office/drawing/2018/hyperlinkcolor" val="tx"/>
                    </a:ext>
                  </a:extLst>
                </a:hlinkClick>
              </a:rPr>
              <a:t>here</a:t>
            </a:r>
            <a:r>
              <a:rPr lang="en-US" dirty="0">
                <a:solidFill>
                  <a:schemeClr val="bg1"/>
                </a:solidFill>
              </a:rPr>
              <a:t>.</a:t>
            </a:r>
          </a:p>
          <a:p>
            <a:r>
              <a:rPr lang="en-US" dirty="0">
                <a:solidFill>
                  <a:schemeClr val="bg1"/>
                </a:solidFill>
              </a:rPr>
              <a:t>The policy we just examined called the following functions:</a:t>
            </a:r>
          </a:p>
          <a:p>
            <a:pPr lvl="1"/>
            <a:r>
              <a:rPr lang="en-US" dirty="0">
                <a:solidFill>
                  <a:srgbClr val="FF0000"/>
                </a:solidFill>
              </a:rPr>
              <a:t>find_resources(type)</a:t>
            </a:r>
          </a:p>
          <a:p>
            <a:pPr lvl="1"/>
            <a:r>
              <a:rPr lang="en-US" dirty="0">
                <a:solidFill>
                  <a:srgbClr val="FF0000"/>
                </a:solidFill>
              </a:rPr>
              <a:t>filter_attribute_not_in_list(resources, attr, allowed, prtmsg)</a:t>
            </a:r>
          </a:p>
          <a:p>
            <a:r>
              <a:rPr lang="en-US" dirty="0">
                <a:solidFill>
                  <a:schemeClr val="bg1"/>
                </a:solidFill>
              </a:rPr>
              <a:t>There are other find and filter functions in the above modules.</a:t>
            </a:r>
          </a:p>
          <a:p>
            <a:r>
              <a:rPr lang="en-US" dirty="0">
                <a:solidFill>
                  <a:schemeClr val="bg1"/>
                </a:solidFill>
              </a:rPr>
              <a:t>The filter functions print all violations if prtmsg is true.</a:t>
            </a:r>
          </a:p>
          <a:p>
            <a:r>
              <a:rPr lang="en-US" dirty="0">
                <a:solidFill>
                  <a:schemeClr val="bg1"/>
                </a:solidFill>
              </a:rPr>
              <a:t>Additionally, the filter functions call a very useful function:</a:t>
            </a:r>
            <a:r>
              <a:rPr lang="en-US" dirty="0"/>
              <a:t> </a:t>
            </a:r>
          </a:p>
          <a:p>
            <a:pPr lvl="1"/>
            <a:r>
              <a:rPr lang="en-US" dirty="0">
                <a:solidFill>
                  <a:srgbClr val="FF0000"/>
                </a:solidFill>
              </a:rPr>
              <a:t>evaluate_attribute(</a:t>
            </a:r>
            <a:r>
              <a:rPr lang="en-US">
                <a:solidFill>
                  <a:srgbClr val="FF0000"/>
                </a:solidFill>
              </a:rPr>
              <a:t>r, attribute</a:t>
            </a:r>
            <a:r>
              <a:rPr lang="en-US" dirty="0">
                <a:solidFill>
                  <a:srgbClr val="FF0000"/>
                </a:solidFill>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Common Functions</a:t>
            </a:r>
          </a:p>
        </p:txBody>
      </p:sp>
    </p:spTree>
    <p:extLst>
      <p:ext uri="{BB962C8B-B14F-4D97-AF65-F5344CB8AC3E}">
        <p14:creationId xmlns:p14="http://schemas.microsoft.com/office/powerpoint/2010/main" val="352530133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7500" lnSpcReduction="20000"/>
          </a:bodyPr>
          <a:lstStyle/>
          <a:p>
            <a:pPr marL="0" indent="0">
              <a:buNone/>
            </a:pPr>
            <a:r>
              <a:rPr lang="en-US" dirty="0">
                <a:solidFill>
                  <a:schemeClr val="bg1"/>
                </a:solidFill>
                <a:latin typeface="Courier" pitchFamily="2" charset="0"/>
              </a:rPr>
              <a:t># Find all resources of a specific type from all modules</a:t>
            </a:r>
          </a:p>
          <a:p>
            <a:pPr marL="0" indent="0">
              <a:buNone/>
            </a:pPr>
            <a:r>
              <a:rPr lang="en-US" dirty="0">
                <a:solidFill>
                  <a:schemeClr val="bg1"/>
                </a:solidFill>
                <a:latin typeface="Courier" pitchFamily="2" charset="0"/>
              </a:rPr>
              <a:t># Only include resources that are being created or updated</a:t>
            </a:r>
          </a:p>
          <a:p>
            <a:pPr marL="0" indent="0">
              <a:buNone/>
            </a:pPr>
            <a:r>
              <a:rPr lang="en-US" dirty="0">
                <a:solidFill>
                  <a:srgbClr val="FF0000"/>
                </a:solidFill>
                <a:latin typeface="Courier" pitchFamily="2" charset="0"/>
              </a:rPr>
              <a:t>find_resources = func(type) {</a:t>
            </a:r>
          </a:p>
          <a:p>
            <a:pPr marL="0" indent="0">
              <a:buNone/>
            </a:pPr>
            <a:r>
              <a:rPr lang="en-US" dirty="0">
                <a:solidFill>
                  <a:srgbClr val="FF0000"/>
                </a:solidFill>
                <a:latin typeface="Courier" pitchFamily="2" charset="0"/>
              </a:rPr>
              <a:t>  resources = filter tfplan.resource_changes as address, rc {</a:t>
            </a:r>
          </a:p>
          <a:p>
            <a:pPr marL="0" indent="0">
              <a:buNone/>
            </a:pPr>
            <a:r>
              <a:rPr lang="en-US" dirty="0">
                <a:solidFill>
                  <a:srgbClr val="FF0000"/>
                </a:solidFill>
                <a:latin typeface="Courier" pitchFamily="2" charset="0"/>
              </a:rPr>
              <a:t>  	rc.type is type and</a:t>
            </a:r>
          </a:p>
          <a:p>
            <a:pPr marL="0" indent="0">
              <a:buNone/>
            </a:pPr>
            <a:r>
              <a:rPr lang="en-US" dirty="0">
                <a:solidFill>
                  <a:srgbClr val="FF0000"/>
                </a:solidFill>
                <a:latin typeface="Courier" pitchFamily="2" charset="0"/>
              </a:rPr>
              <a:t>  	rc.mode is "managed" and</a:t>
            </a:r>
          </a:p>
          <a:p>
            <a:pPr marL="0" indent="0">
              <a:buNone/>
            </a:pPr>
            <a:r>
              <a:rPr lang="en-US" dirty="0">
                <a:solidFill>
                  <a:srgbClr val="FF0000"/>
                </a:solidFill>
                <a:latin typeface="Courier" pitchFamily="2" charset="0"/>
              </a:rPr>
              <a:t>  	(rc.change.actions contains "create" or</a:t>
            </a:r>
          </a:p>
          <a:p>
            <a:pPr marL="0" indent="0">
              <a:buNone/>
            </a:pPr>
            <a:r>
              <a:rPr lang="en-US" dirty="0">
                <a:solidFill>
                  <a:srgbClr val="FF0000"/>
                </a:solidFill>
                <a:latin typeface="Courier" pitchFamily="2" charset="0"/>
              </a:rPr>
              <a:t>	 rc.change.actions contains "update" or</a:t>
            </a:r>
          </a:p>
          <a:p>
            <a:pPr marL="0" indent="0">
              <a:buNone/>
            </a:pPr>
            <a:r>
              <a:rPr lang="en-US" dirty="0">
                <a:solidFill>
                  <a:srgbClr val="FF0000"/>
                </a:solidFill>
                <a:latin typeface="Courier" pitchFamily="2" charset="0"/>
              </a:rPr>
              <a:t>       rc.change.actions contains "read" or</a:t>
            </a:r>
          </a:p>
          <a:p>
            <a:pPr marL="0" indent="0">
              <a:buNone/>
            </a:pPr>
            <a:r>
              <a:rPr lang="en-US" dirty="0">
                <a:solidFill>
                  <a:srgbClr val="FF0000"/>
                </a:solidFill>
                <a:latin typeface="Courier" pitchFamily="2" charset="0"/>
              </a:rPr>
              <a:t>       rc.change.actions contains "no-op")</a:t>
            </a:r>
          </a:p>
          <a:p>
            <a:pPr marL="0" indent="0">
              <a:buNone/>
            </a:pPr>
            <a:r>
              <a:rPr lang="en-US" dirty="0">
                <a:solidFill>
                  <a:srgbClr val="FF0000"/>
                </a:solidFill>
                <a:latin typeface="Courier" pitchFamily="2" charset="0"/>
              </a:rPr>
              <a:t>  }</a:t>
            </a:r>
          </a:p>
          <a:p>
            <a:pPr marL="0" indent="0">
              <a:buNone/>
            </a:pPr>
            <a:r>
              <a:rPr lang="en-US" dirty="0">
                <a:solidFill>
                  <a:srgbClr val="FF0000"/>
                </a:solidFill>
                <a:latin typeface="Courier" pitchFamily="2" charset="0"/>
              </a:rPr>
              <a:t>  return resources</a:t>
            </a:r>
          </a:p>
          <a:p>
            <a:pPr marL="0" indent="0">
              <a:buNone/>
            </a:pPr>
            <a:r>
              <a:rPr lang="en-US" dirty="0">
                <a:solidFill>
                  <a:srgbClr val="FF0000"/>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Finds All Resources By Type</a:t>
            </a:r>
          </a:p>
        </p:txBody>
      </p:sp>
    </p:spTree>
    <p:extLst>
      <p:ext uri="{BB962C8B-B14F-4D97-AF65-F5344CB8AC3E}">
        <p14:creationId xmlns:p14="http://schemas.microsoft.com/office/powerpoint/2010/main" val="273130152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022904"/>
          </a:xfrm>
        </p:spPr>
        <p:txBody>
          <a:bodyPr>
            <a:normAutofit fontScale="55000" lnSpcReduction="20000"/>
          </a:bodyPr>
          <a:lstStyle/>
          <a:p>
            <a:pPr marL="0" indent="0">
              <a:buNone/>
            </a:pPr>
            <a:r>
              <a:rPr lang="en-US" dirty="0">
                <a:solidFill>
                  <a:srgbClr val="FF0000"/>
                </a:solidFill>
                <a:latin typeface="Courier" pitchFamily="2" charset="0"/>
              </a:rPr>
              <a:t>filter_attribute_not_in_list = func(resources, attr, allowed, prtmsg)</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violators = {}</a:t>
            </a:r>
          </a:p>
          <a:p>
            <a:pPr marL="0" indent="0">
              <a:buNone/>
            </a:pPr>
            <a:r>
              <a:rPr lang="en-US" dirty="0">
                <a:solidFill>
                  <a:schemeClr val="bg1"/>
                </a:solidFill>
                <a:latin typeface="Courier" pitchFamily="2" charset="0"/>
              </a:rPr>
              <a:t>  messages =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resources as address, rc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 = evaluate_attribute(rc, attr) else null</a:t>
            </a: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v not in allowed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message = to_string(address) + " has " + to_string(attr) + " with value " + to_string(v) +</a:t>
            </a:r>
          </a:p>
          <a:p>
            <a:pPr marL="0" indent="0">
              <a:buNone/>
            </a:pPr>
            <a:r>
              <a:rPr lang="en-US" dirty="0">
                <a:solidFill>
                  <a:srgbClr val="FF0000"/>
                </a:solidFill>
                <a:latin typeface="Courier" pitchFamily="2" charset="0"/>
              </a:rPr>
              <a:t>                " that is not in the allowed list: " + to_string(allowed)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violators[address] = rc</a:t>
            </a:r>
          </a:p>
          <a:p>
            <a:pPr marL="0" indent="0">
              <a:buNone/>
            </a:pPr>
            <a:r>
              <a:rPr lang="en-US" dirty="0">
                <a:solidFill>
                  <a:srgbClr val="FF0000"/>
                </a:solidFill>
                <a:latin typeface="Courier" pitchFamily="2" charset="0"/>
              </a:rPr>
              <a:t>      messages[address] = message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prtmsg {</a:t>
            </a:r>
          </a:p>
          <a:p>
            <a:pPr marL="0" indent="0">
              <a:buNone/>
            </a:pPr>
            <a:r>
              <a:rPr lang="en-US" dirty="0">
                <a:solidFill>
                  <a:srgbClr val="FF0000"/>
                </a:solidFill>
                <a:latin typeface="Courier" pitchFamily="2" charset="0"/>
              </a:rPr>
              <a:t>        print(message)</a:t>
            </a:r>
          </a:p>
          <a:p>
            <a:pPr marL="0" indent="0">
              <a:buNone/>
            </a:pPr>
            <a:r>
              <a:rPr lang="en-US" dirty="0">
                <a:solidFill>
                  <a:srgbClr val="FF0000"/>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if</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for</a:t>
            </a:r>
          </a:p>
          <a:p>
            <a:pPr marL="0" indent="0">
              <a:buNone/>
            </a:pPr>
            <a:r>
              <a:rPr lang="en-US" dirty="0">
                <a:solidFill>
                  <a:schemeClr val="bg1"/>
                </a:solidFill>
                <a:latin typeface="Courier" pitchFamily="2" charset="0"/>
              </a:rPr>
              <a:t>  return {"resources":violators,"messages":messages}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Filters Resources</a:t>
            </a:r>
          </a:p>
        </p:txBody>
      </p:sp>
    </p:spTree>
    <p:extLst>
      <p:ext uri="{BB962C8B-B14F-4D97-AF65-F5344CB8AC3E}">
        <p14:creationId xmlns:p14="http://schemas.microsoft.com/office/powerpoint/2010/main" val="16717599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avoid excessive costs:</a:t>
            </a:r>
          </a:p>
          <a:p>
            <a:pPr lvl="1"/>
            <a:endParaRPr lang="en-US" dirty="0"/>
          </a:p>
          <a:p>
            <a:pPr lvl="1"/>
            <a:r>
              <a:rPr lang="en-US" dirty="0"/>
              <a:t>Limit the sizes of VMs and Kubernetes clusters in public clouds.</a:t>
            </a:r>
          </a:p>
          <a:p>
            <a:pPr lvl="1"/>
            <a:r>
              <a:rPr lang="en-US" dirty="0"/>
              <a:t>Limit the monthly spend of each Terraform workspace.</a:t>
            </a:r>
          </a:p>
          <a:p>
            <a:pPr marL="285750" lvl="1" indent="0">
              <a:buNone/>
            </a:pPr>
            <a:endParaRPr lang="en-US" dirty="0"/>
          </a:p>
          <a:p>
            <a:pPr marL="285750" lvl="1" indent="0">
              <a:buNone/>
            </a:pPr>
            <a:r>
              <a:rPr lang="en-US" dirty="0"/>
              <a:t>Other:</a:t>
            </a:r>
          </a:p>
          <a:p>
            <a:pPr lvl="1">
              <a:buFont typeface="Wingdings" pitchFamily="2" charset="2"/>
              <a:buChar char="q"/>
            </a:pPr>
            <a:r>
              <a:rPr lang="en-US" dirty="0"/>
              <a:t>Enforce mandatory tags on resources provisioned by Terraform.</a:t>
            </a:r>
          </a:p>
          <a:p>
            <a:pPr lvl="1">
              <a:buFont typeface="Wingdings" pitchFamily="2" charset="2"/>
              <a:buChar char="q"/>
            </a:pPr>
            <a:r>
              <a:rPr lang="en-US" dirty="0"/>
              <a:t>Mandate that all modules come from a Private Module Registry.</a:t>
            </a:r>
          </a:p>
          <a:p>
            <a:pPr lvl="1">
              <a:buFont typeface="Wingdings" pitchFamily="2" charset="2"/>
              <a:buChar char="q"/>
            </a:pPr>
            <a:endParaRPr lang="en-US" dirty="0"/>
          </a:p>
          <a:p>
            <a:pPr lvl="1">
              <a:buFont typeface="Wingdings" pitchFamily="2" charset="2"/>
              <a:buChar char="q"/>
            </a:pPr>
            <a:endParaRPr lang="en-US"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3" name="Rectangle 2">
            <a:extLst>
              <a:ext uri="{FF2B5EF4-FFF2-40B4-BE49-F238E27FC236}">
                <a16:creationId xmlns:a16="http://schemas.microsoft.com/office/drawing/2014/main" id="{69C585E4-1E50-2046-BEB3-06C7541CBD2C}"/>
              </a:ext>
            </a:extLst>
          </p:cNvPr>
          <p:cNvSpPr/>
          <p:nvPr/>
        </p:nvSpPr>
        <p:spPr>
          <a:xfrm>
            <a:off x="2948920" y="10661765"/>
            <a:ext cx="18752694" cy="1929246"/>
          </a:xfrm>
          <a:prstGeom prst="rect">
            <a:avLst/>
          </a:prstGeom>
        </p:spPr>
        <p:txBody>
          <a:bodyPr wrap="square">
            <a:spAutoFit/>
          </a:bodyPr>
          <a:lstStyle/>
          <a:p>
            <a:r>
              <a:rPr lang="en-US" dirty="0">
                <a:solidFill>
                  <a:schemeClr val="bg1"/>
                </a:solidFill>
              </a:rPr>
              <a:t># List of allowed resources</a:t>
            </a:r>
          </a:p>
          <a:p>
            <a:r>
              <a:rPr lang="en-US" dirty="0" err="1">
                <a:solidFill>
                  <a:schemeClr val="bg1"/>
                </a:solidFill>
              </a:rPr>
              <a:t>allowed_list</a:t>
            </a:r>
            <a:r>
              <a:rPr lang="en-US" dirty="0">
                <a:solidFill>
                  <a:schemeClr val="bg1"/>
                </a:solidFill>
              </a:rPr>
              <a:t> = ["</a:t>
            </a:r>
            <a:r>
              <a:rPr lang="en-US" dirty="0" err="1">
                <a:solidFill>
                  <a:schemeClr val="bg1"/>
                </a:solidFill>
              </a:rPr>
              <a:t>aws_instance</a:t>
            </a:r>
            <a:r>
              <a:rPr lang="en-US" dirty="0">
                <a:solidFill>
                  <a:schemeClr val="bg1"/>
                </a:solidFill>
              </a:rPr>
              <a:t>", "</a:t>
            </a:r>
            <a:r>
              <a:rPr lang="en-US" dirty="0" err="1">
                <a:solidFill>
                  <a:schemeClr val="bg1"/>
                </a:solidFill>
              </a:rPr>
              <a:t>azurerm_virtualmachine</a:t>
            </a:r>
            <a:r>
              <a:rPr lang="en-US" dirty="0">
                <a:solidFill>
                  <a:schemeClr val="bg1"/>
                </a:solidFill>
              </a:rPr>
              <a:t>", </a:t>
            </a:r>
            <a:br>
              <a:rPr lang="en-US" dirty="0">
                <a:solidFill>
                  <a:schemeClr val="bg1"/>
                </a:solidFill>
              </a:rPr>
            </a:br>
            <a:r>
              <a:rPr lang="en-US" dirty="0">
                <a:solidFill>
                  <a:schemeClr val="bg1"/>
                </a:solidFill>
              </a:rPr>
              <a:t>"</a:t>
            </a:r>
            <a:r>
              <a:rPr lang="en-US" dirty="0" err="1">
                <a:solidFill>
                  <a:schemeClr val="bg1"/>
                </a:solidFill>
              </a:rPr>
              <a:t>google_compute_instance</a:t>
            </a:r>
            <a:r>
              <a:rPr lang="en-US" dirty="0">
                <a:solidFill>
                  <a:schemeClr val="bg1"/>
                </a:solidFill>
              </a:rPr>
              <a:t>"]</a:t>
            </a:r>
          </a:p>
        </p:txBody>
      </p:sp>
    </p:spTree>
    <p:extLst>
      <p:ext uri="{BB962C8B-B14F-4D97-AF65-F5344CB8AC3E}">
        <p14:creationId xmlns:p14="http://schemas.microsoft.com/office/powerpoint/2010/main" val="368003245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a:bodyPr>
          <a:lstStyle/>
          <a:p>
            <a:r>
              <a:rPr lang="en-US" dirty="0"/>
              <a:t>The filter functions all call the </a:t>
            </a:r>
            <a:r>
              <a:rPr lang="en-US" dirty="0">
                <a:latin typeface="Courier" pitchFamily="2" charset="0"/>
              </a:rPr>
              <a:t>evaluate_attribute()</a:t>
            </a:r>
            <a:r>
              <a:rPr lang="en-US" dirty="0"/>
              <a:t> function that recursively calls itself to evaluate attributes that can be deeply nested inside a resource or data source.</a:t>
            </a:r>
          </a:p>
          <a:p>
            <a:r>
              <a:rPr lang="en-US" dirty="0"/>
              <a:t>This function has the following declaration:</a:t>
            </a:r>
          </a:p>
          <a:p>
            <a:pPr lvl="1"/>
            <a:r>
              <a:rPr lang="en-US" dirty="0">
                <a:solidFill>
                  <a:srgbClr val="FF0000"/>
                </a:solidFill>
                <a:latin typeface="Courier" pitchFamily="2" charset="0"/>
              </a:rPr>
              <a:t>evaluate_attribute = func(r, attribute)</a:t>
            </a:r>
          </a:p>
          <a:p>
            <a:r>
              <a:rPr lang="en-US" dirty="0"/>
              <a:t>The resource passed to the first call to the function should be in the form </a:t>
            </a:r>
            <a:r>
              <a:rPr lang="en-US" dirty="0">
                <a:solidFill>
                  <a:srgbClr val="FF0000"/>
                </a:solidFill>
                <a:latin typeface="Courier" pitchFamily="2" charset="0"/>
              </a:rPr>
              <a:t>rc.change.after</a:t>
            </a:r>
            <a:r>
              <a:rPr lang="en-US" dirty="0"/>
              <a:t> or just </a:t>
            </a:r>
            <a:r>
              <a:rPr lang="en-US" dirty="0">
                <a:solidFill>
                  <a:srgbClr val="FF0000"/>
                </a:solidFill>
                <a:latin typeface="Courier" pitchFamily="2" charset="0"/>
              </a:rPr>
              <a:t>rc</a:t>
            </a:r>
            <a:r>
              <a:rPr lang="en-US" dirty="0"/>
              <a:t> where </a:t>
            </a:r>
            <a:r>
              <a:rPr lang="en-US" dirty="0">
                <a:latin typeface="Courier" pitchFamily="2" charset="0"/>
              </a:rPr>
              <a:t>rc</a:t>
            </a:r>
            <a:r>
              <a:rPr lang="en-US" dirty="0"/>
              <a:t> is a resource change derived by applying filters to </a:t>
            </a:r>
            <a:r>
              <a:rPr lang="en-US" dirty="0">
                <a:solidFill>
                  <a:srgbClr val="FF0000"/>
                </a:solidFill>
                <a:latin typeface="Courier" pitchFamily="2" charset="0"/>
              </a:rPr>
              <a:t>tfplan.resource_changes</a:t>
            </a:r>
            <a:r>
              <a:rPr lang="en-US" dirty="0"/>
              <a:t>.</a:t>
            </a:r>
          </a:p>
          <a:p>
            <a:r>
              <a:rPr lang="en-US" dirty="0"/>
              <a:t>The attribute should be given as a string delimited by "." in which indices of lists start with 0: "storage_os_disk.0.managed_disk_type".</a:t>
            </a:r>
          </a:p>
          <a:p>
            <a:r>
              <a:rPr lang="en-US" dirty="0"/>
              <a:t>Do </a:t>
            </a:r>
            <a:r>
              <a:rPr lang="en-US" u="sng" dirty="0"/>
              <a:t>no</a:t>
            </a:r>
            <a:r>
              <a:rPr lang="en-US" dirty="0"/>
              <a:t>t use something like "storage_os_disk[0].managed_disk_type".</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Function that Evaluates Attributes</a:t>
            </a:r>
          </a:p>
        </p:txBody>
      </p:sp>
    </p:spTree>
    <p:extLst>
      <p:ext uri="{BB962C8B-B14F-4D97-AF65-F5344CB8AC3E}">
        <p14:creationId xmlns:p14="http://schemas.microsoft.com/office/powerpoint/2010/main" val="92651073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tfplan/v2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Set Up the Test Cases Directory for the CLI</a:t>
            </a:r>
          </a:p>
        </p:txBody>
      </p:sp>
    </p:spTree>
    <p:extLst>
      <p:ext uri="{BB962C8B-B14F-4D97-AF65-F5344CB8AC3E}">
        <p14:creationId xmlns:p14="http://schemas.microsoft.com/office/powerpoint/2010/main" val="338945288"/>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Copy the mock-tfplan-v2.sentinel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called </a:t>
            </a:r>
            <a:r>
              <a:rPr lang="en-US" b="1" dirty="0"/>
              <a:t>mock-tfplan-fail.sentinel</a:t>
            </a:r>
            <a:r>
              <a:rPr lang="en-US" dirty="0"/>
              <a:t>.</a:t>
            </a:r>
          </a:p>
          <a:p>
            <a:r>
              <a:rPr lang="en-US" dirty="0"/>
              <a:t>Create </a:t>
            </a:r>
            <a:r>
              <a:rPr lang="en-US" b="1" dirty="0"/>
              <a:t>pass.hcl</a:t>
            </a:r>
            <a:r>
              <a:rPr lang="en-US" dirty="0"/>
              <a:t> and </a:t>
            </a:r>
            <a:r>
              <a:rPr lang="en-US" b="1" dirty="0"/>
              <a:t>fail.hcl</a:t>
            </a:r>
            <a:r>
              <a:rPr lang="en-US" dirty="0"/>
              <a:t> files that have the text on the next two slides respectively.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Copy Mocks and Create Test Cases</a:t>
            </a:r>
          </a:p>
        </p:txBody>
      </p:sp>
    </p:spTree>
    <p:extLst>
      <p:ext uri="{BB962C8B-B14F-4D97-AF65-F5344CB8AC3E}">
        <p14:creationId xmlns:p14="http://schemas.microsoft.com/office/powerpoint/2010/main" val="382533044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9796D-6BE5-9443-9E29-118EAE3A388F}"/>
              </a:ext>
            </a:extLst>
          </p:cNvPr>
          <p:cNvSpPr>
            <a:spLocks noGrp="1"/>
          </p:cNvSpPr>
          <p:nvPr>
            <p:ph type="body" idx="1"/>
          </p:nvPr>
        </p:nvSpPr>
        <p:spPr/>
        <p:txBody>
          <a:bodyPr>
            <a:noAutofit/>
          </a:bodyPr>
          <a:lstStyle/>
          <a:p>
            <a:pPr marL="22225" indent="0">
              <a:lnSpc>
                <a:spcPct val="90000"/>
              </a:lnSpc>
              <a:buNone/>
            </a:pPr>
            <a:r>
              <a:rPr lang="en-US" sz="3800" dirty="0">
                <a:latin typeface="Courier" pitchFamily="2" charset="0"/>
              </a:rPr>
              <a:t>module "tfplan-functions" {</a:t>
            </a:r>
          </a:p>
          <a:p>
            <a:pPr marL="22225" indent="0">
              <a:lnSpc>
                <a:spcPct val="90000"/>
              </a:lnSpc>
              <a:buNone/>
            </a:pPr>
            <a:r>
              <a:rPr lang="en-US" sz="3800" dirty="0">
                <a:latin typeface="Courier" pitchFamily="2" charset="0"/>
              </a:rPr>
              <a:t>  source = "../../../common-functions/tfplan-functions/tfplan-functions.sentinel"</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mock "tfplan/v2" {</a:t>
            </a:r>
          </a:p>
          <a:p>
            <a:pPr marL="22225" indent="0">
              <a:lnSpc>
                <a:spcPct val="90000"/>
              </a:lnSpc>
              <a:buNone/>
            </a:pPr>
            <a:r>
              <a:rPr lang="en-US" sz="3800" dirty="0">
                <a:latin typeface="Courier" pitchFamily="2" charset="0"/>
              </a:rPr>
              <a:t>  module {</a:t>
            </a:r>
          </a:p>
          <a:p>
            <a:pPr marL="22225" indent="0">
              <a:lnSpc>
                <a:spcPct val="90000"/>
              </a:lnSpc>
              <a:buNone/>
            </a:pPr>
            <a:r>
              <a:rPr lang="en-US" sz="3800" dirty="0">
                <a:latin typeface="Courier" pitchFamily="2" charset="0"/>
              </a:rPr>
              <a:t>    source = "mock-tfplan-pass.sentinel"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test {</a:t>
            </a:r>
          </a:p>
          <a:p>
            <a:pPr marL="22225" indent="0">
              <a:lnSpc>
                <a:spcPct val="90000"/>
              </a:lnSpc>
              <a:buNone/>
            </a:pPr>
            <a:r>
              <a:rPr lang="en-US" sz="3800" dirty="0">
                <a:latin typeface="Courier" pitchFamily="2" charset="0"/>
              </a:rPr>
              <a:t>  rules = {</a:t>
            </a:r>
          </a:p>
          <a:p>
            <a:pPr marL="22225" indent="0">
              <a:lnSpc>
                <a:spcPct val="90000"/>
              </a:lnSpc>
              <a:buNone/>
            </a:pPr>
            <a:r>
              <a:rPr lang="en-US" sz="3800" dirty="0">
                <a:latin typeface="Courier" pitchFamily="2" charset="0"/>
              </a:rPr>
              <a:t>    main = true</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p:txBody>
      </p:sp>
      <p:sp>
        <p:nvSpPr>
          <p:cNvPr id="3" name="Title 2">
            <a:extLst>
              <a:ext uri="{FF2B5EF4-FFF2-40B4-BE49-F238E27FC236}">
                <a16:creationId xmlns:a16="http://schemas.microsoft.com/office/drawing/2014/main" id="{3712727E-3684-EF45-856B-1398A07E4BB4}"/>
              </a:ext>
            </a:extLst>
          </p:cNvPr>
          <p:cNvSpPr>
            <a:spLocks noGrp="1"/>
          </p:cNvSpPr>
          <p:nvPr>
            <p:ph type="title"/>
          </p:nvPr>
        </p:nvSpPr>
        <p:spPr/>
        <p:txBody>
          <a:bodyPr/>
          <a:lstStyle/>
          <a:p>
            <a:r>
              <a:rPr lang="en-US" dirty="0"/>
              <a:t>The pass.hcl Test Case</a:t>
            </a:r>
          </a:p>
        </p:txBody>
      </p:sp>
    </p:spTree>
    <p:extLst>
      <p:ext uri="{BB962C8B-B14F-4D97-AF65-F5344CB8AC3E}">
        <p14:creationId xmlns:p14="http://schemas.microsoft.com/office/powerpoint/2010/main" val="4676167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pPr marL="22225" indent="0">
              <a:buNone/>
            </a:pPr>
            <a:r>
              <a:rPr lang="en-US" sz="4100" dirty="0">
                <a:latin typeface="Courier" pitchFamily="2" charset="0"/>
              </a:rPr>
              <a:t>module "tfplan-functions" {</a:t>
            </a:r>
          </a:p>
          <a:p>
            <a:pPr marL="22225" indent="0">
              <a:buNone/>
            </a:pPr>
            <a:r>
              <a:rPr lang="en-US" sz="4100" dirty="0">
                <a:latin typeface="Courier" pitchFamily="2" charset="0"/>
              </a:rPr>
              <a:t>  source = "../../../common-functions/tfplan-functions/tfplan-functions.sentinel"</a:t>
            </a:r>
          </a:p>
          <a:p>
            <a:pPr marL="22225" indent="0">
              <a:buNone/>
            </a:pPr>
            <a:r>
              <a:rPr lang="en-US" sz="4100" dirty="0">
                <a:latin typeface="Courier" pitchFamily="2" charset="0"/>
              </a:rPr>
              <a:t>}</a:t>
            </a:r>
          </a:p>
          <a:p>
            <a:pPr marL="22225" indent="0">
              <a:buNone/>
            </a:pPr>
            <a:r>
              <a:rPr lang="en-US" sz="4100" dirty="0">
                <a:latin typeface="Courier" pitchFamily="2" charset="0"/>
              </a:rPr>
              <a:t>mock "tfplan/v2" {</a:t>
            </a:r>
          </a:p>
          <a:p>
            <a:pPr marL="22225" indent="0">
              <a:buNone/>
            </a:pPr>
            <a:r>
              <a:rPr lang="en-US" sz="4100" dirty="0">
                <a:latin typeface="Courier" pitchFamily="2" charset="0"/>
              </a:rPr>
              <a:t>  module {</a:t>
            </a:r>
          </a:p>
          <a:p>
            <a:pPr marL="22225" indent="0">
              <a:buNone/>
            </a:pPr>
            <a:r>
              <a:rPr lang="en-US" sz="4100" dirty="0">
                <a:latin typeface="Courier" pitchFamily="2" charset="0"/>
              </a:rPr>
              <a:t>    source =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a:t>
            </a:r>
          </a:p>
          <a:p>
            <a:pPr marL="22225" indent="0">
              <a:buNone/>
            </a:pPr>
            <a:r>
              <a:rPr lang="en-US" sz="4100" dirty="0">
                <a:latin typeface="Courier" pitchFamily="2" charset="0"/>
              </a:rPr>
              <a:t>test {</a:t>
            </a:r>
          </a:p>
          <a:p>
            <a:pPr marL="22225" indent="0">
              <a:buNone/>
            </a:pPr>
            <a:r>
              <a:rPr lang="en-US" sz="4100" dirty="0">
                <a:latin typeface="Courier" pitchFamily="2" charset="0"/>
              </a:rPr>
              <a:t>  rules = {</a:t>
            </a:r>
          </a:p>
          <a:p>
            <a:pPr marL="22225" indent="0">
              <a:buNone/>
            </a:pPr>
            <a:r>
              <a:rPr lang="en-US" sz="4100" dirty="0">
                <a:latin typeface="Courier" pitchFamily="2" charset="0"/>
              </a:rPr>
              <a:t>    main = false</a:t>
            </a:r>
          </a:p>
          <a:p>
            <a:pPr marL="22225" indent="0">
              <a:buNone/>
            </a:pPr>
            <a:r>
              <a:rPr lang="en-US" sz="4100" dirty="0">
                <a:latin typeface="Courier" pitchFamily="2" charset="0"/>
              </a:rPr>
              <a:t>  }</a:t>
            </a:r>
          </a:p>
          <a:p>
            <a:pPr marL="22225" indent="0">
              <a:buNone/>
            </a:pPr>
            <a:r>
              <a:rPr lang="en-US" sz="4100" dirty="0">
                <a:latin typeface="Courier" pitchFamily="2" charset="0"/>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fail.hcl Test Case</a:t>
            </a:r>
          </a:p>
        </p:txBody>
      </p:sp>
    </p:spTree>
    <p:extLst>
      <p:ext uri="{BB962C8B-B14F-4D97-AF65-F5344CB8AC3E}">
        <p14:creationId xmlns:p14="http://schemas.microsoft.com/office/powerpoint/2010/main" val="88277598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You should always have at least 1 fail and 1 pass test case.</a:t>
            </a:r>
          </a:p>
          <a:p>
            <a:r>
              <a:rPr lang="en-US" dirty="0"/>
              <a:t>Sometimes, you will want multiple fail test cases and corresponding mocks.</a:t>
            </a:r>
          </a:p>
          <a:p>
            <a:r>
              <a:rPr lang="en-US" dirty="0"/>
              <a:t>You might even want more than 1 pass test case and mock.</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Edit the Pass and Fail Mocks</a:t>
            </a:r>
          </a:p>
        </p:txBody>
      </p:sp>
    </p:spTree>
    <p:extLst>
      <p:ext uri="{BB962C8B-B14F-4D97-AF65-F5344CB8AC3E}">
        <p14:creationId xmlns:p14="http://schemas.microsoft.com/office/powerpoint/2010/main" val="3879290157"/>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t>To see the outputs of the print statements, change this to:</a:t>
            </a:r>
          </a:p>
          <a:p>
            <a:pPr marL="22225" indent="0">
              <a:buNone/>
            </a:pPr>
            <a:r>
              <a:rPr lang="en-US" dirty="0">
                <a:solidFill>
                  <a:srgbClr val="FF0000"/>
                </a:solidFill>
                <a:latin typeface="Courier" pitchFamily="2" charset="0"/>
              </a:rPr>
              <a:t>sentinel test –verbose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like the "sentinel.json" file downloaded with the mocks or a "sentinel.hcl"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77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buNone/>
            </a:pPr>
            <a:r>
              <a:rPr lang="en-US" sz="4100" b="1" dirty="0">
                <a:solidFill>
                  <a:srgbClr val="00B050"/>
                </a:solidFill>
              </a:rPr>
              <a:t>  PASS - test/restrict-ec2-instance-type/pass.hcl</a:t>
            </a:r>
            <a:endParaRPr lang="en-US" sz="41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lnSpc>
                <a:spcPct val="120000"/>
              </a:lnSpc>
              <a:spcBef>
                <a:spcPts val="300"/>
              </a:spcBef>
              <a:buNone/>
            </a:pPr>
            <a:r>
              <a:rPr lang="en-US" dirty="0">
                <a:solidFill>
                  <a:srgbClr val="00B050"/>
                </a:solidFill>
              </a:rPr>
              <a:t>    </a:t>
            </a:r>
            <a:r>
              <a:rPr lang="en-US" sz="3600" dirty="0">
                <a:solidFill>
                  <a:srgbClr val="00B050"/>
                </a:solidFill>
              </a:rPr>
              <a:t>logs:</a:t>
            </a:r>
          </a:p>
          <a:p>
            <a:pPr marL="22225" indent="0">
              <a:lnSpc>
                <a:spcPct val="120000"/>
              </a:lnSpc>
              <a:spcBef>
                <a:spcPts val="300"/>
              </a:spcBef>
              <a:buNone/>
            </a:pPr>
            <a:r>
              <a:rPr lang="en-US" sz="3600" dirty="0">
                <a:solidFill>
                  <a:srgbClr val="00B050"/>
                </a:solidFill>
              </a:rPr>
              <a:t>       aws_instance.ubuntu[0] has instance_type t2.xlarge that is not in the allowed list:</a:t>
            </a:r>
          </a:p>
          <a:p>
            <a:pPr marL="22225" indent="0">
              <a:lnSpc>
                <a:spcPct val="120000"/>
              </a:lnSpc>
              <a:spcBef>
                <a:spcPts val="300"/>
              </a:spcBef>
              <a:buNone/>
            </a:pPr>
            <a:r>
              <a:rPr lang="en-US" sz="3600" dirty="0">
                <a:solidFill>
                  <a:srgbClr val="00B050"/>
                </a:solidFill>
              </a:rPr>
              <a:t>       ["t2.small" "t2.medium" "t2.large"]</a:t>
            </a:r>
          </a:p>
          <a:p>
            <a:pPr marL="22225" indent="0">
              <a:lnSpc>
                <a:spcPct val="120000"/>
              </a:lnSpc>
              <a:spcBef>
                <a:spcPts val="300"/>
              </a:spcBef>
              <a:buNone/>
            </a:pPr>
            <a:r>
              <a:rPr lang="en-US" dirty="0">
                <a:solidFill>
                  <a:srgbClr val="00B050"/>
                </a:solidFill>
              </a:rPr>
              <a:t>      </a:t>
            </a:r>
            <a:r>
              <a:rPr lang="en-US" sz="3600">
                <a:solidFill>
                  <a:schemeClr val="accent5"/>
                </a:solidFill>
              </a:rPr>
              <a:t>restrict-ec2-instance-type.sentinel:24:1 - Rule "main</a:t>
            </a:r>
            <a:endParaRPr lang="en-US" sz="3600" dirty="0">
              <a:solidFill>
                <a:schemeClr val="accent5"/>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Description: Main rule </a:t>
            </a:r>
            <a:r>
              <a:rPr lang="en-US" sz="3600" dirty="0">
                <a:solidFill>
                  <a:srgbClr val="00B050"/>
                </a:solidFill>
              </a:rPr>
              <a:t>Value: false </a:t>
            </a:r>
          </a:p>
          <a:p>
            <a:pPr marL="22225" indent="0">
              <a:buNone/>
            </a:pPr>
            <a:r>
              <a:rPr lang="en-US" b="1" dirty="0">
                <a:solidFill>
                  <a:srgbClr val="00B050"/>
                </a:solidFill>
              </a:rPr>
              <a:t>  </a:t>
            </a:r>
            <a:r>
              <a:rPr lang="en-US" sz="4100" b="1" dirty="0">
                <a:solidFill>
                  <a:srgbClr val="00B050"/>
                </a:solidFill>
              </a:rPr>
              <a:t>PASS - test/restrict-ec2-instance-type/pass.json</a:t>
            </a:r>
          </a:p>
          <a:p>
            <a:pPr marL="22225" indent="0">
              <a:buNone/>
            </a:pPr>
            <a:r>
              <a:rPr lang="en-US" dirty="0">
                <a:solidFill>
                  <a:srgbClr val="00B050"/>
                </a:solidFill>
              </a:rPr>
              <a:t>     </a:t>
            </a:r>
            <a:r>
              <a:rPr lang="en-US" sz="3600">
                <a:solidFill>
                  <a:schemeClr val="accent5"/>
                </a:solidFill>
              </a:rPr>
              <a:t>restrict-ec2-instance-type.sentinel:24:1 - Rule "main</a:t>
            </a:r>
            <a:endParaRPr lang="en-US" sz="3600" dirty="0">
              <a:solidFill>
                <a:srgbClr val="00B050"/>
              </a:solidFill>
            </a:endParaRPr>
          </a:p>
          <a:p>
            <a:pPr marL="22225" indent="0">
              <a:spcBef>
                <a:spcPts val="300"/>
              </a:spcBef>
              <a:buNone/>
            </a:pPr>
            <a:r>
              <a:rPr lang="en-US" sz="3600" dirty="0">
                <a:solidFill>
                  <a:srgbClr val="00B050"/>
                </a:solidFill>
              </a:rPr>
              <a:t>      	Description: Main rule Value: true</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46557</TotalTime>
  <Words>17789</Words>
  <Application>Microsoft Macintosh PowerPoint</Application>
  <PresentationFormat>Custom</PresentationFormat>
  <Paragraphs>1395</Paragraphs>
  <Slides>149</Slides>
  <Notes>148</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149</vt:i4>
      </vt:variant>
    </vt:vector>
  </HeadingPairs>
  <TitlesOfParts>
    <vt:vector size="159" baseType="lpstr">
      <vt:lpstr>Arial</vt:lpstr>
      <vt:lpstr>Calibri</vt:lpstr>
      <vt:lpstr>Consolas</vt:lpstr>
      <vt:lpstr>Courier</vt:lpstr>
      <vt:lpstr>Menlo</vt:lpstr>
      <vt:lpstr>Tahoma</vt:lpstr>
      <vt:lpstr>Verdana</vt:lpstr>
      <vt:lpstr>Wingdings</vt:lpstr>
      <vt:lpstr>Wingdings-Regular</vt:lpstr>
      <vt:lpstr>Title Slides</vt:lpstr>
      <vt:lpstr>Sentinel for Terraform Workshop (v5) https://storage.googleapis.com/instruqt-hashicorp-tracks/sentinel-shared/Sentinel-for-Terraform-v4.pptx </vt:lpstr>
      <vt:lpstr>Single Session Workshop Agenda</vt:lpstr>
      <vt:lpstr>Two Session Workshop Agenda</vt:lpstr>
      <vt:lpstr>Chapter 1 - Introduction To Sentinel Concepts</vt:lpstr>
      <vt:lpstr>What is Sentinel?</vt:lpstr>
      <vt:lpstr>What is Sentinel?</vt:lpstr>
      <vt:lpstr>Benefits of Policy as Code</vt:lpstr>
      <vt:lpstr>How Customers are Using Sentinel in Terraform</vt:lpstr>
      <vt:lpstr>How Customers are Using Sentinel in Terraform</vt:lpstr>
      <vt:lpstr>What Sentinel Does Not Do in Terraform</vt:lpstr>
      <vt:lpstr>Where is Sentinel Used in Terraform?</vt:lpstr>
      <vt:lpstr>How Terraform Works Without Sentinel</vt:lpstr>
      <vt:lpstr>How Terraform Works With Sentinel</vt:lpstr>
      <vt:lpstr>All Policy Checks Passed</vt:lpstr>
      <vt:lpstr>All Policy Checks Passed</vt:lpstr>
      <vt:lpstr>Sentinel Policy Enforcement Levels</vt:lpstr>
      <vt:lpstr>A Soft Mandatory Policy Check Was Overridden </vt:lpstr>
      <vt:lpstr>Sentinel Policy Sets and Policies</vt:lpstr>
      <vt:lpstr>Chapter Summary</vt:lpstr>
      <vt:lpstr>Chapter 1 - Complete</vt:lpstr>
      <vt:lpstr>Reference</vt:lpstr>
      <vt:lpstr>Terraform Cloud and Terraform Enterprise</vt:lpstr>
      <vt:lpstr>The v2 Versions of the Terraform Sentinel Imports</vt:lpstr>
      <vt:lpstr>Chapter 2A - Sentinel Language     Key Concepts</vt:lpstr>
      <vt:lpstr>Sentinel Policy Introduction – Concepts (0)</vt:lpstr>
      <vt:lpstr>Sentinel Policy Introduction – Concepts (1)</vt:lpstr>
      <vt:lpstr>Sentinel Policy Introduction – Concepts (2)</vt:lpstr>
      <vt:lpstr>Sentinel Policy Introduction – Concepts (3)</vt:lpstr>
      <vt:lpstr>Sentinel Policy Introduction – Concepts (4)</vt:lpstr>
      <vt:lpstr>Sentinel Policy Introduction – Concepts (5)</vt:lpstr>
      <vt:lpstr>Sentinel Policies Deep Dive</vt:lpstr>
      <vt:lpstr>Sentinel Policies Deep Dive</vt:lpstr>
      <vt:lpstr>Sentinel Functions</vt:lpstr>
      <vt:lpstr>Builtin Functions</vt:lpstr>
      <vt:lpstr>Sentinel Pre-declared Identifiers</vt:lpstr>
      <vt:lpstr>Sentinel Numerical and Logical Operators</vt:lpstr>
      <vt:lpstr>Sentinel Comparison Operators</vt:lpstr>
      <vt:lpstr>Sentinel Keywords</vt:lpstr>
      <vt:lpstr>Chapter 2A - Completed</vt:lpstr>
      <vt:lpstr>Chapter 2B - Sentinel Language                 Advanced Concepts</vt:lpstr>
      <vt:lpstr>Key Sentinel Language Constructs (1)</vt:lpstr>
      <vt:lpstr>Key Sentinel Language Constructs (2)</vt:lpstr>
      <vt:lpstr>Sentinel's Short-Circuit Logic</vt:lpstr>
      <vt:lpstr>Sentinel Set Operators</vt:lpstr>
      <vt:lpstr>The Sentinel Matches Operator</vt:lpstr>
      <vt:lpstr>The Sentinel Else Operator</vt:lpstr>
      <vt:lpstr>Sentinel For Loops</vt:lpstr>
      <vt:lpstr>Sentinel For Loop Examples</vt:lpstr>
      <vt:lpstr>The Sentinel all and any Expressions</vt:lpstr>
      <vt:lpstr>The Sentinel filter and map Expressions</vt:lpstr>
      <vt:lpstr>The Sentinel If/Else Conditional</vt:lpstr>
      <vt:lpstr>The Sentinel Case Conditional</vt:lpstr>
      <vt:lpstr>Standard Sentinel Imports</vt:lpstr>
      <vt:lpstr>Common Operations of the Standard Imports</vt:lpstr>
      <vt:lpstr>Sentinel Imports in Terraform</vt:lpstr>
      <vt:lpstr>Types of Terraform Sentinel Policies</vt:lpstr>
      <vt:lpstr>Sentinel Modules</vt:lpstr>
      <vt:lpstr>Workshop Challenge 1: Using the Sentinel CLI</vt:lpstr>
      <vt:lpstr>Challenge 1: Using the Sentinel CLI</vt:lpstr>
      <vt:lpstr>Instruqt Basics</vt:lpstr>
      <vt:lpstr>Workshop Challenge 2: Applying and Testing Policies</vt:lpstr>
      <vt:lpstr>Challenge 2: Applying and Testing Policies</vt:lpstr>
      <vt:lpstr>The Evolution of Sentinel Policies</vt:lpstr>
      <vt:lpstr>The First-Generation Policies</vt:lpstr>
      <vt:lpstr>The Second-Generation Policies</vt:lpstr>
      <vt:lpstr>The New Third-Generation Policies</vt:lpstr>
      <vt:lpstr>Some Prototypical Third-Generation Policies</vt:lpstr>
      <vt:lpstr>Writing and Testing Sentinel Policies for Terraform</vt:lpstr>
      <vt:lpstr>Sentinel Mocks in Terraform</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TFC or TFE Workspace</vt:lpstr>
      <vt:lpstr>Create a Workspace in the TFC/TFE UI</vt:lpstr>
      <vt:lpstr>Set Variables in Your Workspace</vt:lpstr>
      <vt:lpstr>Run a Plan and Generate Mocks Against It</vt:lpstr>
      <vt:lpstr>Generate Mocks Against Your Plan</vt:lpstr>
      <vt:lpstr>Writing Sentinel Policies for TFC/TFE</vt:lpstr>
      <vt:lpstr>Write a Terraform Sentinel Policy</vt:lpstr>
      <vt:lpstr>Sentinel Import Declarations</vt:lpstr>
      <vt:lpstr>List of Allowed Values</vt:lpstr>
      <vt:lpstr>Call Sentinel Functions to Find and Filter Resources</vt:lpstr>
      <vt:lpstr>Calculate Boolean and Check it in Main Rule</vt:lpstr>
      <vt:lpstr>Common Functions</vt:lpstr>
      <vt:lpstr>Function That Finds All Resources By Type</vt:lpstr>
      <vt:lpstr>Function That Filters Resources</vt:lpstr>
      <vt:lpstr>Function that Evaluates Attributes</vt:lpstr>
      <vt:lpstr>Set Up the Test Cases Directory for the CLI</vt:lpstr>
      <vt:lpstr>Copy Mocks and Create Test Cases</vt:lpstr>
      <vt:lpstr>The pass.hcl Test Case</vt:lpstr>
      <vt:lpstr>The fail.hcl Test Case</vt:lpstr>
      <vt:lpstr>Edit the Pass and Fail Mocks</vt:lpstr>
      <vt:lpstr>Test Your Policy with the CLI (1)</vt:lpstr>
      <vt:lpstr>Test Your Policy with the CLI (2)</vt:lpstr>
      <vt:lpstr>Using Sentinel in Terraform Cloud and Terraform Enterprise</vt:lpstr>
      <vt:lpstr>Testing Policies in Terraform Cloud</vt:lpstr>
      <vt:lpstr>Creating Policy Sets with Policies</vt:lpstr>
      <vt:lpstr>PowerPoint Presentation</vt:lpstr>
      <vt:lpstr>Example Policy Set</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Checking for Missing Expressions</vt:lpstr>
      <vt:lpstr>Restricting Multiple Attributes in a Policy</vt:lpstr>
      <vt:lpstr>Making Calls to External API Endpoints</vt:lpstr>
      <vt:lpstr>About the Workshop Exercises</vt:lpstr>
      <vt:lpstr>The Original Guide's Exercises</vt:lpstr>
      <vt:lpstr>The Workshop Exercises</vt:lpstr>
      <vt:lpstr>Challenge Flow</vt:lpstr>
      <vt:lpstr>Completing the Sentinel Policies (1)</vt:lpstr>
      <vt:lpstr>Completing the Sentinel Policies (2)</vt:lpstr>
      <vt:lpstr>Completing the Sentinel Policies (3)</vt:lpstr>
      <vt:lpstr>Workshop Challenge: Exercise 1</vt:lpstr>
      <vt:lpstr>Exercise 1: Restrict Vault Auth Methods</vt:lpstr>
      <vt:lpstr>The tfplan/v2 Import</vt:lpstr>
      <vt:lpstr>Using the tfplan/v2 Import</vt:lpstr>
      <vt:lpstr>Example of tfplan/v2 Resource Data (1)</vt:lpstr>
      <vt:lpstr>Example of tfplan/v2 Resource Data (2)</vt:lpstr>
      <vt:lpstr>Workshop Challenge: Exercise 2 (parts a and b)</vt:lpstr>
      <vt:lpstr>Exercise 2: Restrict AWS IAM access keys</vt:lpstr>
      <vt:lpstr>Workshop Challenge: Exercise 3 (parts a and b) </vt:lpstr>
      <vt:lpstr>Exercise 3: Restrict AWS ACM Certificates</vt:lpstr>
      <vt:lpstr>The tfstate/v2 Import</vt:lpstr>
      <vt:lpstr>Using the tfstate/v2 Import</vt:lpstr>
      <vt:lpstr>Workshop Challenge: Exercise 4 (parts a and b)</vt:lpstr>
      <vt:lpstr>Exercise 4: Restrict Google Compute Instances</vt:lpstr>
      <vt:lpstr>Restricting Nested Attributes in a Policy (1)</vt:lpstr>
      <vt:lpstr>Restricting Nested Attributes in a Policy (2)</vt:lpstr>
      <vt:lpstr>Restricting Nested Attributes in a Policy (3)</vt:lpstr>
      <vt:lpstr>Workshop Challenge: Exercise 5 (parts a and b) </vt:lpstr>
      <vt:lpstr>Exercise 5: Require Modules from a PMR</vt:lpstr>
      <vt:lpstr>The tfconfig/v2 Import</vt:lpstr>
      <vt:lpstr>The tfconfig/v2 Import Expressions</vt:lpstr>
      <vt:lpstr>Using the tfconfig/v2 Import</vt:lpstr>
      <vt:lpstr>Workshop Challenge: Extra Credit </vt:lpstr>
      <vt:lpstr>Extra Credit: Restrict Production Workspaces</vt:lpstr>
      <vt:lpstr>The tfrun Import</vt:lpstr>
      <vt:lpstr>Using the tfrun Import</vt:lpstr>
      <vt:lpstr>Use Cases for the tfrun Import</vt:lpstr>
      <vt:lpstr>Solutions to Exercises</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Fraser Pollock</cp:lastModifiedBy>
  <cp:revision>512</cp:revision>
  <dcterms:modified xsi:type="dcterms:W3CDTF">2022-02-09T20:50:36Z</dcterms:modified>
</cp:coreProperties>
</file>